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Lst>
  <p:notesMasterIdLst>
    <p:notesMasterId r:id="rId38"/>
  </p:notesMasterIdLst>
  <p:sldIdLst>
    <p:sldId id="708" r:id="rId4"/>
    <p:sldId id="1177" r:id="rId5"/>
    <p:sldId id="1178" r:id="rId6"/>
    <p:sldId id="1012" r:id="rId7"/>
    <p:sldId id="1010" r:id="rId8"/>
    <p:sldId id="1172" r:id="rId9"/>
    <p:sldId id="1536" r:id="rId10"/>
    <p:sldId id="1538" r:id="rId11"/>
    <p:sldId id="1184" r:id="rId12"/>
    <p:sldId id="999" r:id="rId13"/>
    <p:sldId id="990" r:id="rId14"/>
    <p:sldId id="1011" r:id="rId15"/>
    <p:sldId id="1311" r:id="rId16"/>
    <p:sldId id="256" r:id="rId17"/>
    <p:sldId id="260" r:id="rId18"/>
    <p:sldId id="262" r:id="rId19"/>
    <p:sldId id="261" r:id="rId20"/>
    <p:sldId id="258" r:id="rId21"/>
    <p:sldId id="259" r:id="rId22"/>
    <p:sldId id="263" r:id="rId23"/>
    <p:sldId id="264" r:id="rId24"/>
    <p:sldId id="265" r:id="rId25"/>
    <p:sldId id="266" r:id="rId26"/>
    <p:sldId id="267" r:id="rId27"/>
    <p:sldId id="268" r:id="rId28"/>
    <p:sldId id="269" r:id="rId29"/>
    <p:sldId id="270" r:id="rId30"/>
    <p:sldId id="271" r:id="rId31"/>
    <p:sldId id="272" r:id="rId32"/>
    <p:sldId id="273" r:id="rId33"/>
    <p:sldId id="274" r:id="rId34"/>
    <p:sldId id="275" r:id="rId35"/>
    <p:sldId id="276" r:id="rId36"/>
    <p:sldId id="277" r:id="rId3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1830" y="9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3D28B1A-771D-47A6-8578-98116DB69A6E}" type="datetimeFigureOut">
              <a:rPr lang="en-US" smtClean="0"/>
              <a:t>5/9/2026</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08A0578-5707-4BCF-8E9B-73EA3C3E4AB4}" type="slidenum">
              <a:rPr lang="en-US" smtClean="0"/>
              <a:t>‹#›</a:t>
            </a:fld>
            <a:endParaRPr lang="en-US"/>
          </a:p>
        </p:txBody>
      </p:sp>
    </p:spTree>
    <p:extLst>
      <p:ext uri="{BB962C8B-B14F-4D97-AF65-F5344CB8AC3E}">
        <p14:creationId xmlns:p14="http://schemas.microsoft.com/office/powerpoint/2010/main" val="1413579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1238">
              <a:defRPr>
                <a:solidFill>
                  <a:schemeClr val="tx1"/>
                </a:solidFill>
                <a:latin typeface="Arial" panose="020B0604020202020204" pitchFamily="34" charset="0"/>
              </a:defRPr>
            </a:lvl1pPr>
            <a:lvl2pPr marL="742950" indent="-285750" defTabSz="1011238">
              <a:defRPr>
                <a:solidFill>
                  <a:schemeClr val="tx1"/>
                </a:solidFill>
                <a:latin typeface="Arial" panose="020B0604020202020204" pitchFamily="34" charset="0"/>
              </a:defRPr>
            </a:lvl2pPr>
            <a:lvl3pPr marL="1143000" indent="-228600" defTabSz="1011238">
              <a:defRPr>
                <a:solidFill>
                  <a:schemeClr val="tx1"/>
                </a:solidFill>
                <a:latin typeface="Arial" panose="020B0604020202020204" pitchFamily="34" charset="0"/>
              </a:defRPr>
            </a:lvl3pPr>
            <a:lvl4pPr marL="1600200" indent="-228600" defTabSz="1011238">
              <a:defRPr>
                <a:solidFill>
                  <a:schemeClr val="tx1"/>
                </a:solidFill>
                <a:latin typeface="Arial" panose="020B0604020202020204" pitchFamily="34" charset="0"/>
              </a:defRPr>
            </a:lvl4pPr>
            <a:lvl5pPr marL="2057400" indent="-228600" defTabSz="1011238">
              <a:defRPr>
                <a:solidFill>
                  <a:schemeClr val="tx1"/>
                </a:solidFill>
                <a:latin typeface="Arial" panose="020B0604020202020204" pitchFamily="34" charset="0"/>
              </a:defRPr>
            </a:lvl5pPr>
            <a:lvl6pPr marL="2514600" indent="-228600" defTabSz="1011238" eaLnBrk="0" fontAlgn="base" hangingPunct="0">
              <a:spcBef>
                <a:spcPct val="0"/>
              </a:spcBef>
              <a:spcAft>
                <a:spcPct val="0"/>
              </a:spcAft>
              <a:defRPr>
                <a:solidFill>
                  <a:schemeClr val="tx1"/>
                </a:solidFill>
                <a:latin typeface="Arial" panose="020B0604020202020204" pitchFamily="34" charset="0"/>
              </a:defRPr>
            </a:lvl6pPr>
            <a:lvl7pPr marL="2971800" indent="-228600" defTabSz="1011238" eaLnBrk="0" fontAlgn="base" hangingPunct="0">
              <a:spcBef>
                <a:spcPct val="0"/>
              </a:spcBef>
              <a:spcAft>
                <a:spcPct val="0"/>
              </a:spcAft>
              <a:defRPr>
                <a:solidFill>
                  <a:schemeClr val="tx1"/>
                </a:solidFill>
                <a:latin typeface="Arial" panose="020B0604020202020204" pitchFamily="34" charset="0"/>
              </a:defRPr>
            </a:lvl7pPr>
            <a:lvl8pPr marL="3429000" indent="-228600" defTabSz="1011238" eaLnBrk="0" fontAlgn="base" hangingPunct="0">
              <a:spcBef>
                <a:spcPct val="0"/>
              </a:spcBef>
              <a:spcAft>
                <a:spcPct val="0"/>
              </a:spcAft>
              <a:defRPr>
                <a:solidFill>
                  <a:schemeClr val="tx1"/>
                </a:solidFill>
                <a:latin typeface="Arial" panose="020B0604020202020204" pitchFamily="34" charset="0"/>
              </a:defRPr>
            </a:lvl8pPr>
            <a:lvl9pPr marL="3886200" indent="-228600" defTabSz="1011238"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011238"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Robert L. Knight, Ph.D.</a:t>
            </a:r>
          </a:p>
        </p:txBody>
      </p:sp>
      <p:sp>
        <p:nvSpPr>
          <p:cNvPr id="11267"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1238">
              <a:defRPr>
                <a:solidFill>
                  <a:schemeClr val="tx1"/>
                </a:solidFill>
                <a:latin typeface="Arial" panose="020B0604020202020204" pitchFamily="34" charset="0"/>
              </a:defRPr>
            </a:lvl1pPr>
            <a:lvl2pPr marL="742950" indent="-285750" defTabSz="1011238">
              <a:defRPr>
                <a:solidFill>
                  <a:schemeClr val="tx1"/>
                </a:solidFill>
                <a:latin typeface="Arial" panose="020B0604020202020204" pitchFamily="34" charset="0"/>
              </a:defRPr>
            </a:lvl2pPr>
            <a:lvl3pPr marL="1143000" indent="-228600" defTabSz="1011238">
              <a:defRPr>
                <a:solidFill>
                  <a:schemeClr val="tx1"/>
                </a:solidFill>
                <a:latin typeface="Arial" panose="020B0604020202020204" pitchFamily="34" charset="0"/>
              </a:defRPr>
            </a:lvl3pPr>
            <a:lvl4pPr marL="1600200" indent="-228600" defTabSz="1011238">
              <a:defRPr>
                <a:solidFill>
                  <a:schemeClr val="tx1"/>
                </a:solidFill>
                <a:latin typeface="Arial" panose="020B0604020202020204" pitchFamily="34" charset="0"/>
              </a:defRPr>
            </a:lvl4pPr>
            <a:lvl5pPr marL="2057400" indent="-228600" defTabSz="1011238">
              <a:defRPr>
                <a:solidFill>
                  <a:schemeClr val="tx1"/>
                </a:solidFill>
                <a:latin typeface="Arial" panose="020B0604020202020204" pitchFamily="34" charset="0"/>
              </a:defRPr>
            </a:lvl5pPr>
            <a:lvl6pPr marL="2514600" indent="-228600" defTabSz="1011238" eaLnBrk="0" fontAlgn="base" hangingPunct="0">
              <a:spcBef>
                <a:spcPct val="0"/>
              </a:spcBef>
              <a:spcAft>
                <a:spcPct val="0"/>
              </a:spcAft>
              <a:defRPr>
                <a:solidFill>
                  <a:schemeClr val="tx1"/>
                </a:solidFill>
                <a:latin typeface="Arial" panose="020B0604020202020204" pitchFamily="34" charset="0"/>
              </a:defRPr>
            </a:lvl6pPr>
            <a:lvl7pPr marL="2971800" indent="-228600" defTabSz="1011238" eaLnBrk="0" fontAlgn="base" hangingPunct="0">
              <a:spcBef>
                <a:spcPct val="0"/>
              </a:spcBef>
              <a:spcAft>
                <a:spcPct val="0"/>
              </a:spcAft>
              <a:defRPr>
                <a:solidFill>
                  <a:schemeClr val="tx1"/>
                </a:solidFill>
                <a:latin typeface="Arial" panose="020B0604020202020204" pitchFamily="34" charset="0"/>
              </a:defRPr>
            </a:lvl7pPr>
            <a:lvl8pPr marL="3429000" indent="-228600" defTabSz="1011238" eaLnBrk="0" fontAlgn="base" hangingPunct="0">
              <a:spcBef>
                <a:spcPct val="0"/>
              </a:spcBef>
              <a:spcAft>
                <a:spcPct val="0"/>
              </a:spcAft>
              <a:defRPr>
                <a:solidFill>
                  <a:schemeClr val="tx1"/>
                </a:solidFill>
                <a:latin typeface="Arial" panose="020B0604020202020204" pitchFamily="34" charset="0"/>
              </a:defRPr>
            </a:lvl8pPr>
            <a:lvl9pPr marL="3886200" indent="-228600" defTabSz="1011238"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011238"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UF_ENV 6932_Fall 2010</a:t>
            </a:r>
          </a:p>
        </p:txBody>
      </p:sp>
      <p:sp>
        <p:nvSpPr>
          <p:cNvPr id="1126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1238">
              <a:defRPr>
                <a:solidFill>
                  <a:schemeClr val="tx1"/>
                </a:solidFill>
                <a:latin typeface="Arial" panose="020B0604020202020204" pitchFamily="34" charset="0"/>
              </a:defRPr>
            </a:lvl1pPr>
            <a:lvl2pPr marL="742950" indent="-285750" defTabSz="1011238">
              <a:defRPr>
                <a:solidFill>
                  <a:schemeClr val="tx1"/>
                </a:solidFill>
                <a:latin typeface="Arial" panose="020B0604020202020204" pitchFamily="34" charset="0"/>
              </a:defRPr>
            </a:lvl2pPr>
            <a:lvl3pPr marL="1143000" indent="-228600" defTabSz="1011238">
              <a:defRPr>
                <a:solidFill>
                  <a:schemeClr val="tx1"/>
                </a:solidFill>
                <a:latin typeface="Arial" panose="020B0604020202020204" pitchFamily="34" charset="0"/>
              </a:defRPr>
            </a:lvl3pPr>
            <a:lvl4pPr marL="1600200" indent="-228600" defTabSz="1011238">
              <a:defRPr>
                <a:solidFill>
                  <a:schemeClr val="tx1"/>
                </a:solidFill>
                <a:latin typeface="Arial" panose="020B0604020202020204" pitchFamily="34" charset="0"/>
              </a:defRPr>
            </a:lvl4pPr>
            <a:lvl5pPr marL="2057400" indent="-228600" defTabSz="1011238">
              <a:defRPr>
                <a:solidFill>
                  <a:schemeClr val="tx1"/>
                </a:solidFill>
                <a:latin typeface="Arial" panose="020B0604020202020204" pitchFamily="34" charset="0"/>
              </a:defRPr>
            </a:lvl5pPr>
            <a:lvl6pPr marL="2514600" indent="-228600" defTabSz="1011238" eaLnBrk="0" fontAlgn="base" hangingPunct="0">
              <a:spcBef>
                <a:spcPct val="0"/>
              </a:spcBef>
              <a:spcAft>
                <a:spcPct val="0"/>
              </a:spcAft>
              <a:defRPr>
                <a:solidFill>
                  <a:schemeClr val="tx1"/>
                </a:solidFill>
                <a:latin typeface="Arial" panose="020B0604020202020204" pitchFamily="34" charset="0"/>
              </a:defRPr>
            </a:lvl6pPr>
            <a:lvl7pPr marL="2971800" indent="-228600" defTabSz="1011238" eaLnBrk="0" fontAlgn="base" hangingPunct="0">
              <a:spcBef>
                <a:spcPct val="0"/>
              </a:spcBef>
              <a:spcAft>
                <a:spcPct val="0"/>
              </a:spcAft>
              <a:defRPr>
                <a:solidFill>
                  <a:schemeClr val="tx1"/>
                </a:solidFill>
                <a:latin typeface="Arial" panose="020B0604020202020204" pitchFamily="34" charset="0"/>
              </a:defRPr>
            </a:lvl7pPr>
            <a:lvl8pPr marL="3429000" indent="-228600" defTabSz="1011238" eaLnBrk="0" fontAlgn="base" hangingPunct="0">
              <a:spcBef>
                <a:spcPct val="0"/>
              </a:spcBef>
              <a:spcAft>
                <a:spcPct val="0"/>
              </a:spcAft>
              <a:defRPr>
                <a:solidFill>
                  <a:schemeClr val="tx1"/>
                </a:solidFill>
                <a:latin typeface="Arial" panose="020B0604020202020204" pitchFamily="34" charset="0"/>
              </a:defRPr>
            </a:lvl8pPr>
            <a:lvl9pPr marL="3886200" indent="-228600" defTabSz="101123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011238" rtl="0" eaLnBrk="1" fontAlgn="base" latinLnBrk="0" hangingPunct="1">
              <a:lnSpc>
                <a:spcPct val="100000"/>
              </a:lnSpc>
              <a:spcBef>
                <a:spcPct val="0"/>
              </a:spcBef>
              <a:spcAft>
                <a:spcPct val="0"/>
              </a:spcAft>
              <a:buClrTx/>
              <a:buSzTx/>
              <a:buFontTx/>
              <a:buNone/>
              <a:tabLst/>
              <a:defRPr/>
            </a:pPr>
            <a:fld id="{41D245FA-E212-4FB9-BD1B-3E4184C65AA3}"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1011238" rtl="0" eaLnBrk="1" fontAlgn="base" latinLnBrk="0" hangingPunct="1">
                <a:lnSpc>
                  <a:spcPct val="100000"/>
                </a:lnSpc>
                <a:spcBef>
                  <a:spcPct val="0"/>
                </a:spcBef>
                <a:spcAft>
                  <a:spcPct val="0"/>
                </a:spcAft>
                <a:buClrTx/>
                <a:buSzTx/>
                <a:buFontTx/>
                <a:buNone/>
                <a:tabLst/>
                <a:defRPr/>
              </a:pPr>
              <a:t>3</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269" name="Rectangle 2"/>
          <p:cNvSpPr>
            <a:spLocks noGrp="1" noRot="1" noChangeAspect="1" noChangeArrowheads="1" noTextEdit="1"/>
          </p:cNvSpPr>
          <p:nvPr>
            <p:ph type="sldImg"/>
          </p:nvPr>
        </p:nvSpPr>
        <p:spPr>
          <a:ln/>
        </p:spPr>
      </p:sp>
      <p:sp>
        <p:nvSpPr>
          <p:cNvPr id="1127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502879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6679A900-BDCC-1756-D4B1-32B90CD562DF}"/>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Robert L. Knight, Ph.D.</a:t>
            </a:r>
          </a:p>
        </p:txBody>
      </p:sp>
      <p:sp>
        <p:nvSpPr>
          <p:cNvPr id="18435" name="Rectangle 6">
            <a:extLst>
              <a:ext uri="{FF2B5EF4-FFF2-40B4-BE49-F238E27FC236}">
                <a16:creationId xmlns:a16="http://schemas.microsoft.com/office/drawing/2014/main" id="{5020E205-C16A-D574-070D-1A0BB4C11EF7}"/>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UF_ENV 6932_Fall 2010</a:t>
            </a:r>
          </a:p>
        </p:txBody>
      </p:sp>
      <p:sp>
        <p:nvSpPr>
          <p:cNvPr id="18436" name="Rectangle 7">
            <a:extLst>
              <a:ext uri="{FF2B5EF4-FFF2-40B4-BE49-F238E27FC236}">
                <a16:creationId xmlns:a16="http://schemas.microsoft.com/office/drawing/2014/main" id="{1AB703AE-E41A-36F7-80A1-6FF11B7EDBA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F1967B9B-9829-4397-BB36-4C5CAAC3B397}" type="slidenum">
              <a:rPr lang="en-US" altLang="en-US" smtClean="0">
                <a:latin typeface="Times New Roman" panose="02020603050405020304" pitchFamily="18" charset="0"/>
              </a:rPr>
              <a:pPr/>
              <a:t>4</a:t>
            </a:fld>
            <a:endParaRPr lang="en-US" altLang="en-US">
              <a:latin typeface="Times New Roman" panose="02020603050405020304" pitchFamily="18" charset="0"/>
            </a:endParaRPr>
          </a:p>
        </p:txBody>
      </p:sp>
      <p:sp>
        <p:nvSpPr>
          <p:cNvPr id="18437" name="Rectangle 2">
            <a:extLst>
              <a:ext uri="{FF2B5EF4-FFF2-40B4-BE49-F238E27FC236}">
                <a16:creationId xmlns:a16="http://schemas.microsoft.com/office/drawing/2014/main" id="{A7C24783-63BF-0F07-25E1-35F87A8D4006}"/>
              </a:ext>
            </a:extLst>
          </p:cNvPr>
          <p:cNvSpPr>
            <a:spLocks noGrp="1" noRot="1" noChangeAspect="1" noChangeArrowheads="1" noTextEdit="1"/>
          </p:cNvSpPr>
          <p:nvPr>
            <p:ph type="sldImg"/>
          </p:nvPr>
        </p:nvSpPr>
        <p:spPr>
          <a:ln/>
        </p:spPr>
      </p:sp>
      <p:sp>
        <p:nvSpPr>
          <p:cNvPr id="18438" name="Rectangle 3">
            <a:extLst>
              <a:ext uri="{FF2B5EF4-FFF2-40B4-BE49-F238E27FC236}">
                <a16:creationId xmlns:a16="http://schemas.microsoft.com/office/drawing/2014/main" id="{77A2265C-A325-A57A-DDBB-74AE3DD92A0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4024523F-2542-95FE-99C9-996F6739D3E1}"/>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3CF7C1B1-AFA5-7688-3C25-E95CC1C099C4}"/>
              </a:ext>
            </a:extLst>
          </p:cNvPr>
          <p:cNvSpPr>
            <a:spLocks noGrp="1"/>
          </p:cNvSpPr>
          <p:nvPr>
            <p:ph type="body" idx="1"/>
          </p:nvPr>
        </p:nvSpPr>
        <p:spPr/>
        <p:txBody>
          <a:bodyPr>
            <a:normAutofit fontScale="92500"/>
          </a:bodyPr>
          <a:lstStyle/>
          <a:p>
            <a:pPr marL="218277" indent="-218277">
              <a:buFont typeface="+mj-lt"/>
              <a:buAutoNum type="arabicPeriod"/>
              <a:defRPr/>
            </a:pPr>
            <a:r>
              <a:rPr lang="en-US" dirty="0"/>
              <a:t>The map on the screen shows projected changes in Floridan aquifer water levels from 1995-2030. These projected changes were generated using the flow models and water use projections. </a:t>
            </a:r>
          </a:p>
          <a:p>
            <a:pPr marL="218277" indent="-218277">
              <a:buFont typeface="+mj-lt"/>
              <a:buAutoNum type="arabicPeriod"/>
              <a:defRPr/>
            </a:pPr>
            <a:r>
              <a:rPr lang="en-US" dirty="0"/>
              <a:t>Widespread water level declines are projected for the northeast Florida area. These declines are the result of numerous projected increases in groundwater withdrawals throughout the area. The declines create a cone of depression in the pressure of water, known as potentiometric pressure, in the Floridan aquifer. These declines are greatest in the red areas on the map, where declines are projected to be in excess of 10 feet.</a:t>
            </a:r>
          </a:p>
          <a:p>
            <a:pPr marL="218277" indent="-218277">
              <a:buFont typeface="+mj-lt"/>
              <a:buAutoNum type="arabicPeriod"/>
              <a:defRPr/>
            </a:pPr>
            <a:r>
              <a:rPr lang="en-US" dirty="0"/>
              <a:t>Declines in the yellow areas are projected to be between 5 and 10 feet.</a:t>
            </a:r>
          </a:p>
          <a:p>
            <a:pPr marL="218277" indent="-218277">
              <a:buFont typeface="+mj-lt"/>
              <a:buAutoNum type="arabicPeriod"/>
              <a:defRPr/>
            </a:pPr>
            <a:r>
              <a:rPr lang="en-US" dirty="0"/>
              <a:t>These declines decrease with distance away from the center of the cone of depression, in the areas that are shaded with various tones of purple on the map. The lightest tone represents the lowest projected decline. </a:t>
            </a:r>
          </a:p>
          <a:p>
            <a:pPr marL="218277" indent="-218277">
              <a:buFont typeface="+mj-lt"/>
              <a:buAutoNum type="arabicPeriod"/>
              <a:defRPr/>
            </a:pPr>
            <a:r>
              <a:rPr lang="en-US" dirty="0"/>
              <a:t>The map clearly shows several cones of depression that have merged with one another throughout the area. This indicates that the cumulative impacts, not just impacts caused by individual users, need to be considered.</a:t>
            </a:r>
          </a:p>
          <a:p>
            <a:pPr marL="218277" indent="-218277">
              <a:buFont typeface="+mj-lt"/>
              <a:buAutoNum type="arabicPeriod"/>
              <a:defRPr/>
            </a:pPr>
            <a:r>
              <a:rPr lang="en-US" dirty="0"/>
              <a:t>It is important to keep in mind that these declines represent water use changes in the St. Johns River Water Management District only. 2030 water use projections were not available for the Suwannee River Water Management District portion of the model domain.  Because of this it is expected that these declines are under projected; that is, if projected increases in water use in the Suwannee River Water Management District were included, the declines would be more widespread and greater. </a:t>
            </a:r>
          </a:p>
          <a:p>
            <a:pPr marL="218277" indent="-218277">
              <a:buFont typeface="+mj-lt"/>
              <a:buAutoNum type="arabicPeriod"/>
              <a:defRPr/>
            </a:pPr>
            <a:endParaRPr lang="en-US" dirty="0"/>
          </a:p>
        </p:txBody>
      </p:sp>
      <p:sp>
        <p:nvSpPr>
          <p:cNvPr id="27652" name="Footer Placeholder 3">
            <a:extLst>
              <a:ext uri="{FF2B5EF4-FFF2-40B4-BE49-F238E27FC236}">
                <a16:creationId xmlns:a16="http://schemas.microsoft.com/office/drawing/2014/main" id="{A8B8BCF0-85EF-A9A2-008C-FF349C3521E3}"/>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eaLnBrk="0" hangingPunct="0"/>
            <a:r>
              <a:rPr lang="en-US" altLang="en-US" sz="1200">
                <a:solidFill>
                  <a:srgbClr val="000000"/>
                </a:solidFill>
                <a:latin typeface="Times New Roman" panose="02020603050405020304" pitchFamily="18" charset="0"/>
              </a:rPr>
              <a:t>Putnam WSP Mtg. July 20, 2007</a:t>
            </a:r>
          </a:p>
        </p:txBody>
      </p:sp>
      <p:sp>
        <p:nvSpPr>
          <p:cNvPr id="27653" name="Slide Number Placeholder 4">
            <a:extLst>
              <a:ext uri="{FF2B5EF4-FFF2-40B4-BE49-F238E27FC236}">
                <a16:creationId xmlns:a16="http://schemas.microsoft.com/office/drawing/2014/main" id="{B12867EE-8803-A88B-7EE5-7A26A0AF356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eaLnBrk="0" hangingPunct="0"/>
            <a:fld id="{318D725C-8F29-4084-9F2E-F18EA99093B1}" type="slidenum">
              <a:rPr lang="en-US" altLang="en-US" sz="1200" smtClean="0">
                <a:solidFill>
                  <a:srgbClr val="000000"/>
                </a:solidFill>
                <a:latin typeface="Times New Roman" panose="02020603050405020304" pitchFamily="18" charset="0"/>
              </a:rPr>
              <a:pPr defTabSz="914400" eaLnBrk="0" hangingPunct="0"/>
              <a:t>13</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8A0578-5707-4BCF-8E9B-73EA3C3E4AB4}" type="slidenum">
              <a:rPr lang="en-US" smtClean="0"/>
              <a:t>20</a:t>
            </a:fld>
            <a:endParaRPr lang="en-US"/>
          </a:p>
        </p:txBody>
      </p:sp>
    </p:spTree>
    <p:extLst>
      <p:ext uri="{BB962C8B-B14F-4D97-AF65-F5344CB8AC3E}">
        <p14:creationId xmlns:p14="http://schemas.microsoft.com/office/powerpoint/2010/main" val="4209338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4AA3A5-3325-4110-AD2D-712CE4B3BD8C}" type="datetimeFigureOut">
              <a:rPr lang="en-US" smtClean="0"/>
              <a:t>5/9/2026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A7ED63-F186-4992-8505-846B02C5895E}" type="slidenum">
              <a:rPr lang="en-US" smtClean="0"/>
              <a:t>‹#›</a:t>
            </a:fld>
            <a:endParaRPr lang="en-US"/>
          </a:p>
        </p:txBody>
      </p:sp>
    </p:spTree>
    <p:extLst>
      <p:ext uri="{BB962C8B-B14F-4D97-AF65-F5344CB8AC3E}">
        <p14:creationId xmlns:p14="http://schemas.microsoft.com/office/powerpoint/2010/main" val="1968454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4AA3A5-3325-4110-AD2D-712CE4B3BD8C}" type="datetimeFigureOut">
              <a:rPr lang="en-US" smtClean="0"/>
              <a:t>5/9/2026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A7ED63-F186-4992-8505-846B02C5895E}" type="slidenum">
              <a:rPr lang="en-US" smtClean="0"/>
              <a:t>‹#›</a:t>
            </a:fld>
            <a:endParaRPr lang="en-US"/>
          </a:p>
        </p:txBody>
      </p:sp>
    </p:spTree>
    <p:extLst>
      <p:ext uri="{BB962C8B-B14F-4D97-AF65-F5344CB8AC3E}">
        <p14:creationId xmlns:p14="http://schemas.microsoft.com/office/powerpoint/2010/main" val="4028729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4AA3A5-3325-4110-AD2D-712CE4B3BD8C}" type="datetimeFigureOut">
              <a:rPr lang="en-US" smtClean="0"/>
              <a:t>5/9/2026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A7ED63-F186-4992-8505-846B02C5895E}" type="slidenum">
              <a:rPr lang="en-US" smtClean="0"/>
              <a:t>‹#›</a:t>
            </a:fld>
            <a:endParaRPr lang="en-US"/>
          </a:p>
        </p:txBody>
      </p:sp>
    </p:spTree>
    <p:extLst>
      <p:ext uri="{BB962C8B-B14F-4D97-AF65-F5344CB8AC3E}">
        <p14:creationId xmlns:p14="http://schemas.microsoft.com/office/powerpoint/2010/main" val="4205480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EC84C0-5047-402F-B1E3-4E03ADB1909C}" type="slidenum">
              <a:rPr lang="en-US" altLang="en-US"/>
              <a:pPr>
                <a:defRPr/>
              </a:pPr>
              <a:t>‹#›</a:t>
            </a:fld>
            <a:endParaRPr lang="en-US" altLang="en-US"/>
          </a:p>
        </p:txBody>
      </p:sp>
    </p:spTree>
    <p:extLst>
      <p:ext uri="{BB962C8B-B14F-4D97-AF65-F5344CB8AC3E}">
        <p14:creationId xmlns:p14="http://schemas.microsoft.com/office/powerpoint/2010/main" val="14234880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1165A6-2751-4333-949B-F122DB3D25CD}" type="slidenum">
              <a:rPr lang="en-US" altLang="en-US"/>
              <a:pPr>
                <a:defRPr/>
              </a:pPr>
              <a:t>‹#›</a:t>
            </a:fld>
            <a:endParaRPr lang="en-US" altLang="en-US"/>
          </a:p>
        </p:txBody>
      </p:sp>
    </p:spTree>
    <p:extLst>
      <p:ext uri="{BB962C8B-B14F-4D97-AF65-F5344CB8AC3E}">
        <p14:creationId xmlns:p14="http://schemas.microsoft.com/office/powerpoint/2010/main" val="1799584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B1CB29-D564-492D-95A8-9C68F940D5F7}" type="slidenum">
              <a:rPr lang="en-US" altLang="en-US"/>
              <a:pPr>
                <a:defRPr/>
              </a:pPr>
              <a:t>‹#›</a:t>
            </a:fld>
            <a:endParaRPr lang="en-US" altLang="en-US"/>
          </a:p>
        </p:txBody>
      </p:sp>
    </p:spTree>
    <p:extLst>
      <p:ext uri="{BB962C8B-B14F-4D97-AF65-F5344CB8AC3E}">
        <p14:creationId xmlns:p14="http://schemas.microsoft.com/office/powerpoint/2010/main" val="26014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E6AAFB-DE78-48ED-B4A4-0826CB19269B}" type="slidenum">
              <a:rPr lang="en-US" altLang="en-US"/>
              <a:pPr>
                <a:defRPr/>
              </a:pPr>
              <a:t>‹#›</a:t>
            </a:fld>
            <a:endParaRPr lang="en-US" altLang="en-US"/>
          </a:p>
        </p:txBody>
      </p:sp>
    </p:spTree>
    <p:extLst>
      <p:ext uri="{BB962C8B-B14F-4D97-AF65-F5344CB8AC3E}">
        <p14:creationId xmlns:p14="http://schemas.microsoft.com/office/powerpoint/2010/main" val="2457820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D15A5C9-D3B4-4E64-8458-9FADDBA3A6FA}" type="slidenum">
              <a:rPr lang="en-US" altLang="en-US"/>
              <a:pPr>
                <a:defRPr/>
              </a:pPr>
              <a:t>‹#›</a:t>
            </a:fld>
            <a:endParaRPr lang="en-US" altLang="en-US"/>
          </a:p>
        </p:txBody>
      </p:sp>
    </p:spTree>
    <p:extLst>
      <p:ext uri="{BB962C8B-B14F-4D97-AF65-F5344CB8AC3E}">
        <p14:creationId xmlns:p14="http://schemas.microsoft.com/office/powerpoint/2010/main" val="1625841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0A942F5-9EAE-4B8A-9572-65CEDC401175}" type="slidenum">
              <a:rPr lang="en-US" altLang="en-US"/>
              <a:pPr>
                <a:defRPr/>
              </a:pPr>
              <a:t>‹#›</a:t>
            </a:fld>
            <a:endParaRPr lang="en-US" altLang="en-US"/>
          </a:p>
        </p:txBody>
      </p:sp>
    </p:spTree>
    <p:extLst>
      <p:ext uri="{BB962C8B-B14F-4D97-AF65-F5344CB8AC3E}">
        <p14:creationId xmlns:p14="http://schemas.microsoft.com/office/powerpoint/2010/main" val="4132219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0A3A765-8E54-45B3-A990-50DE07608A54}" type="slidenum">
              <a:rPr lang="en-US" altLang="en-US"/>
              <a:pPr>
                <a:defRPr/>
              </a:pPr>
              <a:t>‹#›</a:t>
            </a:fld>
            <a:endParaRPr lang="en-US" altLang="en-US"/>
          </a:p>
        </p:txBody>
      </p:sp>
    </p:spTree>
    <p:extLst>
      <p:ext uri="{BB962C8B-B14F-4D97-AF65-F5344CB8AC3E}">
        <p14:creationId xmlns:p14="http://schemas.microsoft.com/office/powerpoint/2010/main" val="589832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EF1774-8686-4A46-8717-4CDF9ECE4806}" type="slidenum">
              <a:rPr lang="en-US" altLang="en-US"/>
              <a:pPr>
                <a:defRPr/>
              </a:pPr>
              <a:t>‹#›</a:t>
            </a:fld>
            <a:endParaRPr lang="en-US" altLang="en-US"/>
          </a:p>
        </p:txBody>
      </p:sp>
    </p:spTree>
    <p:extLst>
      <p:ext uri="{BB962C8B-B14F-4D97-AF65-F5344CB8AC3E}">
        <p14:creationId xmlns:p14="http://schemas.microsoft.com/office/powerpoint/2010/main" val="1150535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4AA3A5-3325-4110-AD2D-712CE4B3BD8C}" type="datetimeFigureOut">
              <a:rPr lang="en-US" smtClean="0"/>
              <a:t>5/9/2026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A7ED63-F186-4992-8505-846B02C5895E}" type="slidenum">
              <a:rPr lang="en-US" smtClean="0"/>
              <a:t>‹#›</a:t>
            </a:fld>
            <a:endParaRPr lang="en-US"/>
          </a:p>
        </p:txBody>
      </p:sp>
    </p:spTree>
    <p:extLst>
      <p:ext uri="{BB962C8B-B14F-4D97-AF65-F5344CB8AC3E}">
        <p14:creationId xmlns:p14="http://schemas.microsoft.com/office/powerpoint/2010/main" val="29738531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31ABD1-DF4F-4478-B3DD-9626A35D4465}" type="slidenum">
              <a:rPr lang="en-US" altLang="en-US"/>
              <a:pPr>
                <a:defRPr/>
              </a:pPr>
              <a:t>‹#›</a:t>
            </a:fld>
            <a:endParaRPr lang="en-US" altLang="en-US"/>
          </a:p>
        </p:txBody>
      </p:sp>
    </p:spTree>
    <p:extLst>
      <p:ext uri="{BB962C8B-B14F-4D97-AF65-F5344CB8AC3E}">
        <p14:creationId xmlns:p14="http://schemas.microsoft.com/office/powerpoint/2010/main" val="3657584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F0661B-EE00-4AFD-885D-419524F03417}" type="slidenum">
              <a:rPr lang="en-US" altLang="en-US"/>
              <a:pPr>
                <a:defRPr/>
              </a:pPr>
              <a:t>‹#›</a:t>
            </a:fld>
            <a:endParaRPr lang="en-US" altLang="en-US"/>
          </a:p>
        </p:txBody>
      </p:sp>
    </p:spTree>
    <p:extLst>
      <p:ext uri="{BB962C8B-B14F-4D97-AF65-F5344CB8AC3E}">
        <p14:creationId xmlns:p14="http://schemas.microsoft.com/office/powerpoint/2010/main" val="1117960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515A4C-DDF5-4FFC-8623-94BCA22897AE}" type="slidenum">
              <a:rPr lang="en-US" altLang="en-US"/>
              <a:pPr>
                <a:defRPr/>
              </a:pPr>
              <a:t>‹#›</a:t>
            </a:fld>
            <a:endParaRPr lang="en-US" altLang="en-US"/>
          </a:p>
        </p:txBody>
      </p:sp>
    </p:spTree>
    <p:extLst>
      <p:ext uri="{BB962C8B-B14F-4D97-AF65-F5344CB8AC3E}">
        <p14:creationId xmlns:p14="http://schemas.microsoft.com/office/powerpoint/2010/main" val="28386445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19C547D-6F72-4544-BCBE-C15499B2F3AA}" type="slidenum">
              <a:rPr lang="en-US" altLang="en-US"/>
              <a:pPr>
                <a:defRPr/>
              </a:pPr>
              <a:t>‹#›</a:t>
            </a:fld>
            <a:endParaRPr lang="en-US" altLang="en-US"/>
          </a:p>
        </p:txBody>
      </p:sp>
    </p:spTree>
    <p:extLst>
      <p:ext uri="{BB962C8B-B14F-4D97-AF65-F5344CB8AC3E}">
        <p14:creationId xmlns:p14="http://schemas.microsoft.com/office/powerpoint/2010/main" val="5612201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1D5471C-9E01-4182-BF47-FA9135ACE86F}" type="slidenum">
              <a:rPr lang="en-US" altLang="en-US"/>
              <a:pPr>
                <a:defRPr/>
              </a:pPr>
              <a:t>‹#›</a:t>
            </a:fld>
            <a:endParaRPr lang="en-US" altLang="en-US"/>
          </a:p>
        </p:txBody>
      </p:sp>
    </p:spTree>
    <p:extLst>
      <p:ext uri="{BB962C8B-B14F-4D97-AF65-F5344CB8AC3E}">
        <p14:creationId xmlns:p14="http://schemas.microsoft.com/office/powerpoint/2010/main" val="27721474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2B11F8B-6EBE-4963-AC15-2A9E0D1792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BD2E4E7-64DC-4892-B9BC-272C32FC02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DA8FFD2-375F-4F0A-8AB3-A2466D058CE3}"/>
              </a:ext>
            </a:extLst>
          </p:cNvPr>
          <p:cNvSpPr>
            <a:spLocks noGrp="1" noChangeArrowheads="1"/>
          </p:cNvSpPr>
          <p:nvPr>
            <p:ph type="sldNum" sz="quarter" idx="12"/>
          </p:nvPr>
        </p:nvSpPr>
        <p:spPr>
          <a:ln/>
        </p:spPr>
        <p:txBody>
          <a:bodyPr/>
          <a:lstStyle>
            <a:lvl1pPr>
              <a:defRPr/>
            </a:lvl1pPr>
          </a:lstStyle>
          <a:p>
            <a:pPr>
              <a:defRPr/>
            </a:pPr>
            <a:fld id="{139E628E-BF9E-4AD0-A193-9254844EDEC7}" type="slidenum">
              <a:rPr lang="en-US" altLang="en-US"/>
              <a:pPr>
                <a:defRPr/>
              </a:pPr>
              <a:t>‹#›</a:t>
            </a:fld>
            <a:endParaRPr lang="en-US" altLang="en-US"/>
          </a:p>
        </p:txBody>
      </p:sp>
    </p:spTree>
    <p:extLst>
      <p:ext uri="{BB962C8B-B14F-4D97-AF65-F5344CB8AC3E}">
        <p14:creationId xmlns:p14="http://schemas.microsoft.com/office/powerpoint/2010/main" val="8629503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3DAA1F9-0D4B-4F97-953C-6B26302DAB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4C0B6A0-DB4D-465A-BA4C-7DDDF3630B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699147-12AB-47D5-8E23-2CEB13222731}"/>
              </a:ext>
            </a:extLst>
          </p:cNvPr>
          <p:cNvSpPr>
            <a:spLocks noGrp="1" noChangeArrowheads="1"/>
          </p:cNvSpPr>
          <p:nvPr>
            <p:ph type="sldNum" sz="quarter" idx="12"/>
          </p:nvPr>
        </p:nvSpPr>
        <p:spPr>
          <a:ln/>
        </p:spPr>
        <p:txBody>
          <a:bodyPr/>
          <a:lstStyle>
            <a:lvl1pPr>
              <a:defRPr/>
            </a:lvl1pPr>
          </a:lstStyle>
          <a:p>
            <a:pPr>
              <a:defRPr/>
            </a:pPr>
            <a:fld id="{CACC05C6-03F1-4051-A02B-395E0A76C58E}" type="slidenum">
              <a:rPr lang="en-US" altLang="en-US"/>
              <a:pPr>
                <a:defRPr/>
              </a:pPr>
              <a:t>‹#›</a:t>
            </a:fld>
            <a:endParaRPr lang="en-US" altLang="en-US"/>
          </a:p>
        </p:txBody>
      </p:sp>
    </p:spTree>
    <p:extLst>
      <p:ext uri="{BB962C8B-B14F-4D97-AF65-F5344CB8AC3E}">
        <p14:creationId xmlns:p14="http://schemas.microsoft.com/office/powerpoint/2010/main" val="25381484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D7FF99F-5780-4FE3-87E8-338AD5ABE49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14BDED5-C664-4AA3-94F6-492C3D408A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51E8D27-A2BF-4081-A580-31FB549624EA}"/>
              </a:ext>
            </a:extLst>
          </p:cNvPr>
          <p:cNvSpPr>
            <a:spLocks noGrp="1" noChangeArrowheads="1"/>
          </p:cNvSpPr>
          <p:nvPr>
            <p:ph type="sldNum" sz="quarter" idx="12"/>
          </p:nvPr>
        </p:nvSpPr>
        <p:spPr>
          <a:ln/>
        </p:spPr>
        <p:txBody>
          <a:bodyPr/>
          <a:lstStyle>
            <a:lvl1pPr>
              <a:defRPr/>
            </a:lvl1pPr>
          </a:lstStyle>
          <a:p>
            <a:pPr>
              <a:defRPr/>
            </a:pPr>
            <a:fld id="{8B4B8BC1-05D7-447E-8794-9096782704F8}" type="slidenum">
              <a:rPr lang="en-US" altLang="en-US"/>
              <a:pPr>
                <a:defRPr/>
              </a:pPr>
              <a:t>‹#›</a:t>
            </a:fld>
            <a:endParaRPr lang="en-US" altLang="en-US"/>
          </a:p>
        </p:txBody>
      </p:sp>
    </p:spTree>
    <p:extLst>
      <p:ext uri="{BB962C8B-B14F-4D97-AF65-F5344CB8AC3E}">
        <p14:creationId xmlns:p14="http://schemas.microsoft.com/office/powerpoint/2010/main" val="284925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D0C9AE3-BCC3-401B-81A2-C79D724A272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3E86546-A694-4196-A2D1-A8D4236791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C0486BF-59B1-4580-9573-6D18399B09F4}"/>
              </a:ext>
            </a:extLst>
          </p:cNvPr>
          <p:cNvSpPr>
            <a:spLocks noGrp="1" noChangeArrowheads="1"/>
          </p:cNvSpPr>
          <p:nvPr>
            <p:ph type="sldNum" sz="quarter" idx="12"/>
          </p:nvPr>
        </p:nvSpPr>
        <p:spPr>
          <a:ln/>
        </p:spPr>
        <p:txBody>
          <a:bodyPr/>
          <a:lstStyle>
            <a:lvl1pPr>
              <a:defRPr/>
            </a:lvl1pPr>
          </a:lstStyle>
          <a:p>
            <a:pPr>
              <a:defRPr/>
            </a:pPr>
            <a:fld id="{AC957C86-EFEF-46BD-A63E-2B4A7FD7F900}" type="slidenum">
              <a:rPr lang="en-US" altLang="en-US"/>
              <a:pPr>
                <a:defRPr/>
              </a:pPr>
              <a:t>‹#›</a:t>
            </a:fld>
            <a:endParaRPr lang="en-US" altLang="en-US"/>
          </a:p>
        </p:txBody>
      </p:sp>
    </p:spTree>
    <p:extLst>
      <p:ext uri="{BB962C8B-B14F-4D97-AF65-F5344CB8AC3E}">
        <p14:creationId xmlns:p14="http://schemas.microsoft.com/office/powerpoint/2010/main" val="11210996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884C691-6FDB-4C89-9495-5F275252619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F50E7E4-F15B-4D9B-8D4E-2F81AC02DD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3D84DF3-8E4E-4529-821A-C6F9309CF5E7}"/>
              </a:ext>
            </a:extLst>
          </p:cNvPr>
          <p:cNvSpPr>
            <a:spLocks noGrp="1" noChangeArrowheads="1"/>
          </p:cNvSpPr>
          <p:nvPr>
            <p:ph type="sldNum" sz="quarter" idx="12"/>
          </p:nvPr>
        </p:nvSpPr>
        <p:spPr>
          <a:ln/>
        </p:spPr>
        <p:txBody>
          <a:bodyPr/>
          <a:lstStyle>
            <a:lvl1pPr>
              <a:defRPr/>
            </a:lvl1pPr>
          </a:lstStyle>
          <a:p>
            <a:pPr>
              <a:defRPr/>
            </a:pPr>
            <a:fld id="{48668EA1-9E42-472E-A32D-EC59276C9E84}" type="slidenum">
              <a:rPr lang="en-US" altLang="en-US"/>
              <a:pPr>
                <a:defRPr/>
              </a:pPr>
              <a:t>‹#›</a:t>
            </a:fld>
            <a:endParaRPr lang="en-US" altLang="en-US"/>
          </a:p>
        </p:txBody>
      </p:sp>
    </p:spTree>
    <p:extLst>
      <p:ext uri="{BB962C8B-B14F-4D97-AF65-F5344CB8AC3E}">
        <p14:creationId xmlns:p14="http://schemas.microsoft.com/office/powerpoint/2010/main" val="3845499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4AA3A5-3325-4110-AD2D-712CE4B3BD8C}" type="datetimeFigureOut">
              <a:rPr lang="en-US" smtClean="0"/>
              <a:t>5/9/2026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A7ED63-F186-4992-8505-846B02C5895E}" type="slidenum">
              <a:rPr lang="en-US" smtClean="0"/>
              <a:t>‹#›</a:t>
            </a:fld>
            <a:endParaRPr lang="en-US"/>
          </a:p>
        </p:txBody>
      </p:sp>
    </p:spTree>
    <p:extLst>
      <p:ext uri="{BB962C8B-B14F-4D97-AF65-F5344CB8AC3E}">
        <p14:creationId xmlns:p14="http://schemas.microsoft.com/office/powerpoint/2010/main" val="28143404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B86C685-9F93-4B87-BAA0-7798C405201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678CD00-F76A-4F69-91E1-C523D82F30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19B4340-F683-41EC-91B1-A218E23D0534}"/>
              </a:ext>
            </a:extLst>
          </p:cNvPr>
          <p:cNvSpPr>
            <a:spLocks noGrp="1" noChangeArrowheads="1"/>
          </p:cNvSpPr>
          <p:nvPr>
            <p:ph type="sldNum" sz="quarter" idx="12"/>
          </p:nvPr>
        </p:nvSpPr>
        <p:spPr>
          <a:ln/>
        </p:spPr>
        <p:txBody>
          <a:bodyPr/>
          <a:lstStyle>
            <a:lvl1pPr>
              <a:defRPr/>
            </a:lvl1pPr>
          </a:lstStyle>
          <a:p>
            <a:pPr>
              <a:defRPr/>
            </a:pPr>
            <a:fld id="{E6451B59-7267-4AB5-9009-3AC647FFF768}" type="slidenum">
              <a:rPr lang="en-US" altLang="en-US"/>
              <a:pPr>
                <a:defRPr/>
              </a:pPr>
              <a:t>‹#›</a:t>
            </a:fld>
            <a:endParaRPr lang="en-US" altLang="en-US"/>
          </a:p>
        </p:txBody>
      </p:sp>
    </p:spTree>
    <p:extLst>
      <p:ext uri="{BB962C8B-B14F-4D97-AF65-F5344CB8AC3E}">
        <p14:creationId xmlns:p14="http://schemas.microsoft.com/office/powerpoint/2010/main" val="19974394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A0EF5FD-FBE7-45BA-BB33-5BCB250F27A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A70253D-79B1-469E-AA5A-3076F4616F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543FDD6-C016-4A11-9AD7-25B04D27F000}"/>
              </a:ext>
            </a:extLst>
          </p:cNvPr>
          <p:cNvSpPr>
            <a:spLocks noGrp="1" noChangeArrowheads="1"/>
          </p:cNvSpPr>
          <p:nvPr>
            <p:ph type="sldNum" sz="quarter" idx="12"/>
          </p:nvPr>
        </p:nvSpPr>
        <p:spPr>
          <a:ln/>
        </p:spPr>
        <p:txBody>
          <a:bodyPr/>
          <a:lstStyle>
            <a:lvl1pPr>
              <a:defRPr/>
            </a:lvl1pPr>
          </a:lstStyle>
          <a:p>
            <a:pPr>
              <a:defRPr/>
            </a:pPr>
            <a:fld id="{FCBBBC0D-84FC-4164-A362-AACA16B9EAE5}" type="slidenum">
              <a:rPr lang="en-US" altLang="en-US"/>
              <a:pPr>
                <a:defRPr/>
              </a:pPr>
              <a:t>‹#›</a:t>
            </a:fld>
            <a:endParaRPr lang="en-US" altLang="en-US"/>
          </a:p>
        </p:txBody>
      </p:sp>
    </p:spTree>
    <p:extLst>
      <p:ext uri="{BB962C8B-B14F-4D97-AF65-F5344CB8AC3E}">
        <p14:creationId xmlns:p14="http://schemas.microsoft.com/office/powerpoint/2010/main" val="26404263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3E4A610-C58A-4B52-B34C-45BFFDC323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8DCF43A-E615-4DB0-BFAD-09CCB7ABAF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F3BB181-FC9E-463E-BD5E-6CE45686EC96}"/>
              </a:ext>
            </a:extLst>
          </p:cNvPr>
          <p:cNvSpPr>
            <a:spLocks noGrp="1" noChangeArrowheads="1"/>
          </p:cNvSpPr>
          <p:nvPr>
            <p:ph type="sldNum" sz="quarter" idx="12"/>
          </p:nvPr>
        </p:nvSpPr>
        <p:spPr>
          <a:ln/>
        </p:spPr>
        <p:txBody>
          <a:bodyPr/>
          <a:lstStyle>
            <a:lvl1pPr>
              <a:defRPr/>
            </a:lvl1pPr>
          </a:lstStyle>
          <a:p>
            <a:pPr>
              <a:defRPr/>
            </a:pPr>
            <a:fld id="{287B1DD2-8850-4CB6-9B5A-BB1CA3159B24}" type="slidenum">
              <a:rPr lang="en-US" altLang="en-US"/>
              <a:pPr>
                <a:defRPr/>
              </a:pPr>
              <a:t>‹#›</a:t>
            </a:fld>
            <a:endParaRPr lang="en-US" altLang="en-US"/>
          </a:p>
        </p:txBody>
      </p:sp>
    </p:spTree>
    <p:extLst>
      <p:ext uri="{BB962C8B-B14F-4D97-AF65-F5344CB8AC3E}">
        <p14:creationId xmlns:p14="http://schemas.microsoft.com/office/powerpoint/2010/main" val="18345082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E5EE3A7-F880-4E64-AD0E-8954063D6E2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3C25EBD-CBAE-4B04-A3E4-5C2ABB6E34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5F39906-5964-4953-970F-91C56A1A3D31}"/>
              </a:ext>
            </a:extLst>
          </p:cNvPr>
          <p:cNvSpPr>
            <a:spLocks noGrp="1" noChangeArrowheads="1"/>
          </p:cNvSpPr>
          <p:nvPr>
            <p:ph type="sldNum" sz="quarter" idx="12"/>
          </p:nvPr>
        </p:nvSpPr>
        <p:spPr>
          <a:ln/>
        </p:spPr>
        <p:txBody>
          <a:bodyPr/>
          <a:lstStyle>
            <a:lvl1pPr>
              <a:defRPr/>
            </a:lvl1pPr>
          </a:lstStyle>
          <a:p>
            <a:pPr>
              <a:defRPr/>
            </a:pPr>
            <a:fld id="{0431B1C6-E2A1-4947-8EBB-1033673BDFDD}" type="slidenum">
              <a:rPr lang="en-US" altLang="en-US"/>
              <a:pPr>
                <a:defRPr/>
              </a:pPr>
              <a:t>‹#›</a:t>
            </a:fld>
            <a:endParaRPr lang="en-US" altLang="en-US"/>
          </a:p>
        </p:txBody>
      </p:sp>
    </p:spTree>
    <p:extLst>
      <p:ext uri="{BB962C8B-B14F-4D97-AF65-F5344CB8AC3E}">
        <p14:creationId xmlns:p14="http://schemas.microsoft.com/office/powerpoint/2010/main" val="39460091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8757A5-295F-494E-9599-215F7480960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AE7EF28-CD72-4CEF-BD32-979608A91D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FD36481-2225-48A0-B290-F98B78ED5DBC}"/>
              </a:ext>
            </a:extLst>
          </p:cNvPr>
          <p:cNvSpPr>
            <a:spLocks noGrp="1" noChangeArrowheads="1"/>
          </p:cNvSpPr>
          <p:nvPr>
            <p:ph type="sldNum" sz="quarter" idx="12"/>
          </p:nvPr>
        </p:nvSpPr>
        <p:spPr>
          <a:ln/>
        </p:spPr>
        <p:txBody>
          <a:bodyPr/>
          <a:lstStyle>
            <a:lvl1pPr>
              <a:defRPr/>
            </a:lvl1pPr>
          </a:lstStyle>
          <a:p>
            <a:pPr>
              <a:defRPr/>
            </a:pPr>
            <a:fld id="{66A30F51-AA54-4575-A0B4-6AC80CAF25F5}" type="slidenum">
              <a:rPr lang="en-US" altLang="en-US"/>
              <a:pPr>
                <a:defRPr/>
              </a:pPr>
              <a:t>‹#›</a:t>
            </a:fld>
            <a:endParaRPr lang="en-US" altLang="en-US"/>
          </a:p>
        </p:txBody>
      </p:sp>
    </p:spTree>
    <p:extLst>
      <p:ext uri="{BB962C8B-B14F-4D97-AF65-F5344CB8AC3E}">
        <p14:creationId xmlns:p14="http://schemas.microsoft.com/office/powerpoint/2010/main" val="30985283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623076C-945F-40F9-A114-1A565D0ADF0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54CBFE-0BA6-4FDE-A2E8-8E971A6803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9560CDD-24E2-4430-9758-25BD76380178}"/>
              </a:ext>
            </a:extLst>
          </p:cNvPr>
          <p:cNvSpPr>
            <a:spLocks noGrp="1" noChangeArrowheads="1"/>
          </p:cNvSpPr>
          <p:nvPr>
            <p:ph type="sldNum" sz="quarter" idx="12"/>
          </p:nvPr>
        </p:nvSpPr>
        <p:spPr>
          <a:ln/>
        </p:spPr>
        <p:txBody>
          <a:bodyPr/>
          <a:lstStyle>
            <a:lvl1pPr>
              <a:defRPr/>
            </a:lvl1pPr>
          </a:lstStyle>
          <a:p>
            <a:pPr>
              <a:defRPr/>
            </a:pPr>
            <a:fld id="{B343EB35-9E9E-4C4E-98B4-519CC447E1FE}" type="slidenum">
              <a:rPr lang="en-US" altLang="en-US"/>
              <a:pPr>
                <a:defRPr/>
              </a:pPr>
              <a:t>‹#›</a:t>
            </a:fld>
            <a:endParaRPr lang="en-US" altLang="en-US"/>
          </a:p>
        </p:txBody>
      </p:sp>
    </p:spTree>
    <p:extLst>
      <p:ext uri="{BB962C8B-B14F-4D97-AF65-F5344CB8AC3E}">
        <p14:creationId xmlns:p14="http://schemas.microsoft.com/office/powerpoint/2010/main" val="3597629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34AA3A5-3325-4110-AD2D-712CE4B3BD8C}" type="datetimeFigureOut">
              <a:rPr lang="en-US" smtClean="0"/>
              <a:t>5/9/2026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A7ED63-F186-4992-8505-846B02C5895E}" type="slidenum">
              <a:rPr lang="en-US" smtClean="0"/>
              <a:t>‹#›</a:t>
            </a:fld>
            <a:endParaRPr lang="en-US"/>
          </a:p>
        </p:txBody>
      </p:sp>
    </p:spTree>
    <p:extLst>
      <p:ext uri="{BB962C8B-B14F-4D97-AF65-F5344CB8AC3E}">
        <p14:creationId xmlns:p14="http://schemas.microsoft.com/office/powerpoint/2010/main" val="2812911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34AA3A5-3325-4110-AD2D-712CE4B3BD8C}" type="datetimeFigureOut">
              <a:rPr lang="en-US" smtClean="0"/>
              <a:t>5/9/2026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A7ED63-F186-4992-8505-846B02C5895E}" type="slidenum">
              <a:rPr lang="en-US" smtClean="0"/>
              <a:t>‹#›</a:t>
            </a:fld>
            <a:endParaRPr lang="en-US"/>
          </a:p>
        </p:txBody>
      </p:sp>
    </p:spTree>
    <p:extLst>
      <p:ext uri="{BB962C8B-B14F-4D97-AF65-F5344CB8AC3E}">
        <p14:creationId xmlns:p14="http://schemas.microsoft.com/office/powerpoint/2010/main" val="2508946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34AA3A5-3325-4110-AD2D-712CE4B3BD8C}" type="datetimeFigureOut">
              <a:rPr lang="en-US" smtClean="0"/>
              <a:t>5/9/2026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A7ED63-F186-4992-8505-846B02C5895E}" type="slidenum">
              <a:rPr lang="en-US" smtClean="0"/>
              <a:t>‹#›</a:t>
            </a:fld>
            <a:endParaRPr lang="en-US"/>
          </a:p>
        </p:txBody>
      </p:sp>
    </p:spTree>
    <p:extLst>
      <p:ext uri="{BB962C8B-B14F-4D97-AF65-F5344CB8AC3E}">
        <p14:creationId xmlns:p14="http://schemas.microsoft.com/office/powerpoint/2010/main" val="3970773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4AA3A5-3325-4110-AD2D-712CE4B3BD8C}" type="datetimeFigureOut">
              <a:rPr lang="en-US" smtClean="0"/>
              <a:t>5/9/2026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A7ED63-F186-4992-8505-846B02C5895E}" type="slidenum">
              <a:rPr lang="en-US" smtClean="0"/>
              <a:t>‹#›</a:t>
            </a:fld>
            <a:endParaRPr lang="en-US"/>
          </a:p>
        </p:txBody>
      </p:sp>
    </p:spTree>
    <p:extLst>
      <p:ext uri="{BB962C8B-B14F-4D97-AF65-F5344CB8AC3E}">
        <p14:creationId xmlns:p14="http://schemas.microsoft.com/office/powerpoint/2010/main" val="1095328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4AA3A5-3325-4110-AD2D-712CE4B3BD8C}" type="datetimeFigureOut">
              <a:rPr lang="en-US" smtClean="0"/>
              <a:t>5/9/2026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A7ED63-F186-4992-8505-846B02C5895E}" type="slidenum">
              <a:rPr lang="en-US" smtClean="0"/>
              <a:t>‹#›</a:t>
            </a:fld>
            <a:endParaRPr lang="en-US"/>
          </a:p>
        </p:txBody>
      </p:sp>
    </p:spTree>
    <p:extLst>
      <p:ext uri="{BB962C8B-B14F-4D97-AF65-F5344CB8AC3E}">
        <p14:creationId xmlns:p14="http://schemas.microsoft.com/office/powerpoint/2010/main" val="3806433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4AA3A5-3325-4110-AD2D-712CE4B3BD8C}" type="datetimeFigureOut">
              <a:rPr lang="en-US" smtClean="0"/>
              <a:t>5/9/2026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A7ED63-F186-4992-8505-846B02C5895E}" type="slidenum">
              <a:rPr lang="en-US" smtClean="0"/>
              <a:t>‹#›</a:t>
            </a:fld>
            <a:endParaRPr lang="en-US"/>
          </a:p>
        </p:txBody>
      </p:sp>
    </p:spTree>
    <p:extLst>
      <p:ext uri="{BB962C8B-B14F-4D97-AF65-F5344CB8AC3E}">
        <p14:creationId xmlns:p14="http://schemas.microsoft.com/office/powerpoint/2010/main" val="246618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34AA3A5-3325-4110-AD2D-712CE4B3BD8C}" type="datetimeFigureOut">
              <a:rPr lang="en-US" smtClean="0"/>
              <a:t>5/9/2026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1A7ED63-F186-4992-8505-846B02C5895E}" type="slidenum">
              <a:rPr lang="en-US" smtClean="0"/>
              <a:t>‹#›</a:t>
            </a:fld>
            <a:endParaRPr lang="en-US"/>
          </a:p>
        </p:txBody>
      </p:sp>
    </p:spTree>
    <p:extLst>
      <p:ext uri="{BB962C8B-B14F-4D97-AF65-F5344CB8AC3E}">
        <p14:creationId xmlns:p14="http://schemas.microsoft.com/office/powerpoint/2010/main" val="2873082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8FDD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397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8397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8397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C76665BB-D8DD-41F7-9ADB-543809BED96C}" type="slidenum">
              <a:rPr lang="en-US" altLang="en-US"/>
              <a:pPr>
                <a:defRPr/>
              </a:pPr>
              <a:t>‹#›</a:t>
            </a:fld>
            <a:endParaRPr lang="en-US" altLang="en-US"/>
          </a:p>
        </p:txBody>
      </p:sp>
    </p:spTree>
    <p:extLst>
      <p:ext uri="{BB962C8B-B14F-4D97-AF65-F5344CB8AC3E}">
        <p14:creationId xmlns:p14="http://schemas.microsoft.com/office/powerpoint/2010/main" val="29600977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329A438-9411-4C4C-93B5-1C02F0D6568C}"/>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44EE296-B5E7-48AB-80AB-F7C45DBF944E}"/>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5956" name="Rectangle 4">
            <a:extLst>
              <a:ext uri="{FF2B5EF4-FFF2-40B4-BE49-F238E27FC236}">
                <a16:creationId xmlns:a16="http://schemas.microsoft.com/office/drawing/2014/main" id="{8713AF59-19A5-4DCF-92C8-DA700A4B4534}"/>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n-US"/>
          </a:p>
        </p:txBody>
      </p:sp>
      <p:sp>
        <p:nvSpPr>
          <p:cNvPr id="125957" name="Rectangle 5">
            <a:extLst>
              <a:ext uri="{FF2B5EF4-FFF2-40B4-BE49-F238E27FC236}">
                <a16:creationId xmlns:a16="http://schemas.microsoft.com/office/drawing/2014/main" id="{008A89E3-67FB-4B19-8CFF-7DBDE59934DF}"/>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US"/>
          </a:p>
        </p:txBody>
      </p:sp>
      <p:sp>
        <p:nvSpPr>
          <p:cNvPr id="125958" name="Rectangle 6">
            <a:extLst>
              <a:ext uri="{FF2B5EF4-FFF2-40B4-BE49-F238E27FC236}">
                <a16:creationId xmlns:a16="http://schemas.microsoft.com/office/drawing/2014/main" id="{40C9C405-C1F3-4503-9CAA-180EBC2747FF}"/>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889F226-3272-4E9E-B454-C8209BD2F08E}" type="slidenum">
              <a:rPr lang="en-US" altLang="en-US"/>
              <a:pPr>
                <a:defRPr/>
              </a:pPr>
              <a:t>‹#›</a:t>
            </a:fld>
            <a:endParaRPr lang="en-US" altLang="en-US"/>
          </a:p>
        </p:txBody>
      </p:sp>
    </p:spTree>
    <p:extLst>
      <p:ext uri="{BB962C8B-B14F-4D97-AF65-F5344CB8AC3E}">
        <p14:creationId xmlns:p14="http://schemas.microsoft.com/office/powerpoint/2010/main" val="110023333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8.emf"/></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0.emf"/></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2.emf"/></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0.emf"/></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3.emf"/></Relationships>
</file>

<file path=ppt/slides/_rels/slide2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9.emf"/></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2.emf"/></Relationships>
</file>

<file path=ppt/slides/_rels/slide3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282E910-0CED-C011-B961-70FBB6F83D52}"/>
              </a:ext>
            </a:extLst>
          </p:cNvPr>
          <p:cNvSpPr>
            <a:spLocks noGrp="1" noChangeArrowheads="1"/>
          </p:cNvSpPr>
          <p:nvPr>
            <p:ph type="title"/>
          </p:nvPr>
        </p:nvSpPr>
        <p:spPr>
          <a:xfrm>
            <a:off x="161125" y="829771"/>
            <a:ext cx="3807372" cy="2743200"/>
          </a:xfrm>
        </p:spPr>
        <p:txBody>
          <a:bodyPr/>
          <a:lstStyle/>
          <a:p>
            <a:pPr eaLnBrk="1" hangingPunct="1">
              <a:defRPr/>
            </a:pPr>
            <a:r>
              <a:rPr lang="en-US" b="1" i="1" dirty="0">
                <a:solidFill>
                  <a:schemeClr val="accent6">
                    <a:lumMod val="75000"/>
                  </a:schemeClr>
                </a:solidFill>
              </a:rPr>
              <a:t>Florida Springs and Aquifer Dilemma</a:t>
            </a:r>
          </a:p>
        </p:txBody>
      </p:sp>
      <p:pic>
        <p:nvPicPr>
          <p:cNvPr id="2052" name="Picture 6" descr="FSI_logo_color">
            <a:extLst>
              <a:ext uri="{FF2B5EF4-FFF2-40B4-BE49-F238E27FC236}">
                <a16:creationId xmlns:a16="http://schemas.microsoft.com/office/drawing/2014/main" id="{9972564F-A7F5-A02D-097D-01AD595030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11" y="3952051"/>
            <a:ext cx="3886200"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S:\WSI Photos\John Moran\Manatee.jpg">
            <a:extLst>
              <a:ext uri="{FF2B5EF4-FFF2-40B4-BE49-F238E27FC236}">
                <a16:creationId xmlns:a16="http://schemas.microsoft.com/office/drawing/2014/main" id="{F4B1F04C-61CF-B856-CDF9-CDFA8CE18A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883" r="10185"/>
          <a:stretch>
            <a:fillRect/>
          </a:stretch>
        </p:blipFill>
        <p:spPr bwMode="auto">
          <a:xfrm>
            <a:off x="4182254" y="432403"/>
            <a:ext cx="4731940" cy="599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10">
            <a:extLst>
              <a:ext uri="{FF2B5EF4-FFF2-40B4-BE49-F238E27FC236}">
                <a16:creationId xmlns:a16="http://schemas.microsoft.com/office/drawing/2014/main" id="{AAD280C1-7EC4-2A1F-5A30-F499F9ACFD56}"/>
              </a:ext>
            </a:extLst>
          </p:cNvPr>
          <p:cNvSpPr txBox="1">
            <a:spLocks noChangeArrowheads="1"/>
          </p:cNvSpPr>
          <p:nvPr/>
        </p:nvSpPr>
        <p:spPr bwMode="auto">
          <a:xfrm>
            <a:off x="4953000" y="5213350"/>
            <a:ext cx="3048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a:solidFill>
                  <a:schemeClr val="bg1"/>
                </a:solidFill>
                <a:cs typeface="Arial" panose="020B0604020202020204" pitchFamily="34" charset="0"/>
              </a:rPr>
              <a:t>John Moran Photo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34EDF4C4-DC67-1A93-D437-1298B182E6D6}"/>
              </a:ext>
            </a:extLst>
          </p:cNvPr>
          <p:cNvSpPr>
            <a:spLocks noGrp="1" noChangeArrowheads="1"/>
          </p:cNvSpPr>
          <p:nvPr>
            <p:ph type="title"/>
          </p:nvPr>
        </p:nvSpPr>
        <p:spPr>
          <a:xfrm>
            <a:off x="0" y="228600"/>
            <a:ext cx="9144000" cy="563563"/>
          </a:xfrm>
          <a:noFill/>
        </p:spPr>
        <p:txBody>
          <a:bodyPr>
            <a:normAutofit fontScale="90000"/>
          </a:bodyPr>
          <a:lstStyle/>
          <a:p>
            <a:pPr eaLnBrk="1" hangingPunct="1"/>
            <a:r>
              <a:rPr lang="en-US" altLang="en-US" sz="3600"/>
              <a:t>North Florida Groundwater Pumping (2010)</a:t>
            </a:r>
          </a:p>
        </p:txBody>
      </p:sp>
      <p:sp>
        <p:nvSpPr>
          <p:cNvPr id="23555" name="TextBox 1">
            <a:extLst>
              <a:ext uri="{FF2B5EF4-FFF2-40B4-BE49-F238E27FC236}">
                <a16:creationId xmlns:a16="http://schemas.microsoft.com/office/drawing/2014/main" id="{D889241C-AAAF-54CA-0DF2-F77D0FD91164}"/>
              </a:ext>
            </a:extLst>
          </p:cNvPr>
          <p:cNvSpPr txBox="1">
            <a:spLocks noChangeArrowheads="1"/>
          </p:cNvSpPr>
          <p:nvPr/>
        </p:nvSpPr>
        <p:spPr bwMode="auto">
          <a:xfrm>
            <a:off x="4495800" y="6330950"/>
            <a:ext cx="320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latin typeface="Times New Roman" panose="02020603050405020304" pitchFamily="18" charset="0"/>
              </a:rPr>
              <a:t>USGS Data</a:t>
            </a:r>
          </a:p>
        </p:txBody>
      </p:sp>
      <p:pic>
        <p:nvPicPr>
          <p:cNvPr id="23556" name="Picture 2">
            <a:extLst>
              <a:ext uri="{FF2B5EF4-FFF2-40B4-BE49-F238E27FC236}">
                <a16:creationId xmlns:a16="http://schemas.microsoft.com/office/drawing/2014/main" id="{2ECD9B7F-71F4-5719-AD10-3E24CF7E2C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9363" y="914400"/>
            <a:ext cx="5018087"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7" name="Text Box 4">
            <a:extLst>
              <a:ext uri="{FF2B5EF4-FFF2-40B4-BE49-F238E27FC236}">
                <a16:creationId xmlns:a16="http://schemas.microsoft.com/office/drawing/2014/main" id="{F0C3F919-318B-A7B1-F5DE-7505AA8AA6AA}"/>
              </a:ext>
            </a:extLst>
          </p:cNvPr>
          <p:cNvSpPr txBox="1">
            <a:spLocks noChangeArrowheads="1"/>
          </p:cNvSpPr>
          <p:nvPr/>
        </p:nvSpPr>
        <p:spPr bwMode="auto">
          <a:xfrm>
            <a:off x="304800" y="933450"/>
            <a:ext cx="3581400" cy="679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defTabSz="820738">
              <a:spcBef>
                <a:spcPct val="20000"/>
              </a:spcBef>
              <a:buChar char="•"/>
              <a:defRPr sz="3200">
                <a:solidFill>
                  <a:schemeClr val="tx1"/>
                </a:solidFill>
                <a:latin typeface="Arial" panose="020B0604020202020204" pitchFamily="34" charset="0"/>
              </a:defRPr>
            </a:lvl1pPr>
            <a:lvl2pPr marL="742950" indent="-285750" defTabSz="820738">
              <a:spcBef>
                <a:spcPct val="20000"/>
              </a:spcBef>
              <a:buChar char="–"/>
              <a:defRPr sz="2800">
                <a:solidFill>
                  <a:schemeClr val="tx1"/>
                </a:solidFill>
                <a:latin typeface="Arial" panose="020B0604020202020204" pitchFamily="34" charset="0"/>
              </a:defRPr>
            </a:lvl2pPr>
            <a:lvl3pPr marL="1143000" indent="-228600" defTabSz="820738">
              <a:spcBef>
                <a:spcPct val="20000"/>
              </a:spcBef>
              <a:buChar char="•"/>
              <a:defRPr sz="2400">
                <a:solidFill>
                  <a:schemeClr val="tx1"/>
                </a:solidFill>
                <a:latin typeface="Arial" panose="020B0604020202020204" pitchFamily="34" charset="0"/>
              </a:defRPr>
            </a:lvl3pPr>
            <a:lvl4pPr marL="1600200" indent="-228600" defTabSz="820738">
              <a:spcBef>
                <a:spcPct val="20000"/>
              </a:spcBef>
              <a:buChar char="–"/>
              <a:defRPr sz="2000">
                <a:solidFill>
                  <a:schemeClr val="tx1"/>
                </a:solidFill>
                <a:latin typeface="Arial" panose="020B0604020202020204" pitchFamily="34" charset="0"/>
              </a:defRPr>
            </a:lvl4pPr>
            <a:lvl5pPr marL="2057400" indent="-228600" defTabSz="820738">
              <a:spcBef>
                <a:spcPct val="20000"/>
              </a:spcBef>
              <a:buChar char="»"/>
              <a:defRPr sz="2000">
                <a:solidFill>
                  <a:schemeClr val="tx1"/>
                </a:solidFill>
                <a:latin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a:t>Pumping is concentrated in urban and industrial population centers:</a:t>
            </a:r>
            <a:endParaRPr lang="en-US" altLang="en-US" sz="2800">
              <a:solidFill>
                <a:srgbClr val="0000FF"/>
              </a:solidFill>
            </a:endParaRPr>
          </a:p>
          <a:p>
            <a:pPr>
              <a:spcBef>
                <a:spcPct val="50000"/>
              </a:spcBef>
            </a:pPr>
            <a:r>
              <a:rPr lang="en-US" altLang="en-US" sz="2400">
                <a:solidFill>
                  <a:srgbClr val="0000FF"/>
                </a:solidFill>
              </a:rPr>
              <a:t>Polk – 251 MGD</a:t>
            </a:r>
          </a:p>
          <a:p>
            <a:pPr>
              <a:spcBef>
                <a:spcPct val="50000"/>
              </a:spcBef>
            </a:pPr>
            <a:r>
              <a:rPr lang="en-US" altLang="en-US" sz="2400">
                <a:solidFill>
                  <a:srgbClr val="0000FF"/>
                </a:solidFill>
              </a:rPr>
              <a:t>Orange – 249 MGD</a:t>
            </a:r>
          </a:p>
          <a:p>
            <a:pPr>
              <a:spcBef>
                <a:spcPct val="50000"/>
              </a:spcBef>
            </a:pPr>
            <a:r>
              <a:rPr lang="en-US" altLang="en-US" sz="2400">
                <a:solidFill>
                  <a:srgbClr val="0000FF"/>
                </a:solidFill>
              </a:rPr>
              <a:t>Hillsborough – 151 MGD</a:t>
            </a:r>
          </a:p>
          <a:p>
            <a:pPr>
              <a:spcBef>
                <a:spcPct val="50000"/>
              </a:spcBef>
            </a:pPr>
            <a:r>
              <a:rPr lang="en-US" altLang="en-US" sz="2400">
                <a:solidFill>
                  <a:srgbClr val="0000FF"/>
                </a:solidFill>
              </a:rPr>
              <a:t>Pasco – 94 MGD</a:t>
            </a:r>
          </a:p>
          <a:p>
            <a:pPr>
              <a:spcBef>
                <a:spcPct val="50000"/>
              </a:spcBef>
            </a:pPr>
            <a:r>
              <a:rPr lang="en-US" altLang="en-US" sz="2400">
                <a:solidFill>
                  <a:srgbClr val="0000FF"/>
                </a:solidFill>
              </a:rPr>
              <a:t>Lake, Volusia, Osceola &gt; 90 MGD each</a:t>
            </a:r>
          </a:p>
          <a:p>
            <a:pPr>
              <a:spcBef>
                <a:spcPct val="50000"/>
              </a:spcBef>
            </a:pPr>
            <a:endParaRPr lang="en-US" altLang="en-US" sz="2400">
              <a:solidFill>
                <a:srgbClr val="0000FF"/>
              </a:solidFill>
            </a:endParaRPr>
          </a:p>
          <a:p>
            <a:pPr>
              <a:spcBef>
                <a:spcPct val="50000"/>
              </a:spcBef>
            </a:pPr>
            <a:endParaRPr lang="en-US" altLang="en-US" sz="2400">
              <a:solidFill>
                <a:srgbClr val="0000FF"/>
              </a:solidFill>
            </a:endParaRPr>
          </a:p>
        </p:txBody>
      </p:sp>
      <p:sp>
        <p:nvSpPr>
          <p:cNvPr id="23558" name="Title 1">
            <a:extLst>
              <a:ext uri="{FF2B5EF4-FFF2-40B4-BE49-F238E27FC236}">
                <a16:creationId xmlns:a16="http://schemas.microsoft.com/office/drawing/2014/main" id="{E317412B-15D2-0AE9-424A-BC32F1C3600D}"/>
              </a:ext>
            </a:extLst>
          </p:cNvPr>
          <p:cNvSpPr>
            <a:spLocks/>
          </p:cNvSpPr>
          <p:nvPr/>
        </p:nvSpPr>
        <p:spPr bwMode="auto">
          <a:xfrm>
            <a:off x="7207250" y="3124200"/>
            <a:ext cx="1600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78" tIns="44445" rIns="90478" bIns="4444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solidFill>
                  <a:srgbClr val="FF0000"/>
                </a:solidFill>
                <a:cs typeface="Arial" panose="020B0604020202020204" pitchFamily="34" charset="0"/>
              </a:rPr>
              <a:t>2,622 MGD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6">
            <a:extLst>
              <a:ext uri="{FF2B5EF4-FFF2-40B4-BE49-F238E27FC236}">
                <a16:creationId xmlns:a16="http://schemas.microsoft.com/office/drawing/2014/main" id="{AF81592F-3561-FCBB-3F36-1CE6AA88CD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143000"/>
            <a:ext cx="4191000" cy="556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2">
            <a:extLst>
              <a:ext uri="{FF2B5EF4-FFF2-40B4-BE49-F238E27FC236}">
                <a16:creationId xmlns:a16="http://schemas.microsoft.com/office/drawing/2014/main" id="{00783C77-A935-F303-F656-2C6F082B2178}"/>
              </a:ext>
            </a:extLst>
          </p:cNvPr>
          <p:cNvSpPr>
            <a:spLocks noGrp="1" noChangeArrowheads="1"/>
          </p:cNvSpPr>
          <p:nvPr>
            <p:ph type="title" idx="4294967295"/>
          </p:nvPr>
        </p:nvSpPr>
        <p:spPr>
          <a:xfrm>
            <a:off x="381000" y="228600"/>
            <a:ext cx="8763000" cy="838200"/>
          </a:xfrm>
        </p:spPr>
        <p:txBody>
          <a:bodyPr/>
          <a:lstStyle/>
          <a:p>
            <a:pPr eaLnBrk="1" hangingPunct="1"/>
            <a:r>
              <a:rPr lang="en-US" altLang="en-US" sz="3600"/>
              <a:t>Floridan Aquifer Levels are Falling</a:t>
            </a:r>
          </a:p>
        </p:txBody>
      </p:sp>
      <p:sp>
        <p:nvSpPr>
          <p:cNvPr id="24580" name="Text Box 4">
            <a:extLst>
              <a:ext uri="{FF2B5EF4-FFF2-40B4-BE49-F238E27FC236}">
                <a16:creationId xmlns:a16="http://schemas.microsoft.com/office/drawing/2014/main" id="{A20AD683-A050-E0CC-AEFF-4881AFC591B0}"/>
              </a:ext>
            </a:extLst>
          </p:cNvPr>
          <p:cNvSpPr txBox="1">
            <a:spLocks noChangeArrowheads="1"/>
          </p:cNvSpPr>
          <p:nvPr/>
        </p:nvSpPr>
        <p:spPr bwMode="auto">
          <a:xfrm>
            <a:off x="855663" y="1143000"/>
            <a:ext cx="2819400"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defTabSz="820738">
              <a:spcBef>
                <a:spcPct val="20000"/>
              </a:spcBef>
              <a:buChar char="•"/>
              <a:defRPr sz="3200">
                <a:solidFill>
                  <a:schemeClr val="tx1"/>
                </a:solidFill>
                <a:latin typeface="Arial" panose="020B0604020202020204" pitchFamily="34" charset="0"/>
              </a:defRPr>
            </a:lvl1pPr>
            <a:lvl2pPr marL="742950" indent="-285750" defTabSz="820738">
              <a:spcBef>
                <a:spcPct val="20000"/>
              </a:spcBef>
              <a:buChar char="–"/>
              <a:defRPr sz="2800">
                <a:solidFill>
                  <a:schemeClr val="tx1"/>
                </a:solidFill>
                <a:latin typeface="Arial" panose="020B0604020202020204" pitchFamily="34" charset="0"/>
              </a:defRPr>
            </a:lvl2pPr>
            <a:lvl3pPr marL="1143000" indent="-228600" defTabSz="820738">
              <a:spcBef>
                <a:spcPct val="20000"/>
              </a:spcBef>
              <a:buChar char="•"/>
              <a:defRPr sz="2400">
                <a:solidFill>
                  <a:schemeClr val="tx1"/>
                </a:solidFill>
                <a:latin typeface="Arial" panose="020B0604020202020204" pitchFamily="34" charset="0"/>
              </a:defRPr>
            </a:lvl3pPr>
            <a:lvl4pPr marL="1600200" indent="-228600" defTabSz="820738">
              <a:spcBef>
                <a:spcPct val="20000"/>
              </a:spcBef>
              <a:buChar char="–"/>
              <a:defRPr sz="2000">
                <a:solidFill>
                  <a:schemeClr val="tx1"/>
                </a:solidFill>
                <a:latin typeface="Arial" panose="020B0604020202020204" pitchFamily="34" charset="0"/>
              </a:defRPr>
            </a:lvl4pPr>
            <a:lvl5pPr marL="2057400" indent="-228600" defTabSz="820738">
              <a:spcBef>
                <a:spcPct val="20000"/>
              </a:spcBef>
              <a:buChar char="»"/>
              <a:defRPr sz="2000">
                <a:solidFill>
                  <a:schemeClr val="tx1"/>
                </a:solidFill>
                <a:latin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a:t>Decline in the water levels of the Floridan Aquifer:</a:t>
            </a:r>
            <a:endParaRPr lang="en-US" altLang="en-US" sz="2800">
              <a:solidFill>
                <a:srgbClr val="0000FF"/>
              </a:solidFill>
            </a:endParaRPr>
          </a:p>
          <a:p>
            <a:pPr>
              <a:spcBef>
                <a:spcPct val="50000"/>
              </a:spcBef>
            </a:pPr>
            <a:r>
              <a:rPr lang="en-US" altLang="en-US" sz="2400">
                <a:solidFill>
                  <a:srgbClr val="0000FF"/>
                </a:solidFill>
              </a:rPr>
              <a:t>Northeast FL: 20 to 60 ft</a:t>
            </a:r>
          </a:p>
          <a:p>
            <a:pPr>
              <a:spcBef>
                <a:spcPct val="50000"/>
              </a:spcBef>
            </a:pPr>
            <a:r>
              <a:rPr lang="en-US" altLang="en-US" sz="2400">
                <a:solidFill>
                  <a:srgbClr val="0000FF"/>
                </a:solidFill>
              </a:rPr>
              <a:t>Marion County: 4 to 20 ft</a:t>
            </a:r>
          </a:p>
          <a:p>
            <a:pPr>
              <a:spcBef>
                <a:spcPct val="50000"/>
              </a:spcBef>
            </a:pPr>
            <a:r>
              <a:rPr lang="en-US" altLang="en-US" sz="2400">
                <a:solidFill>
                  <a:srgbClr val="0000FF"/>
                </a:solidFill>
              </a:rPr>
              <a:t>Orlando area: 10 to 34 ft</a:t>
            </a:r>
          </a:p>
          <a:p>
            <a:pPr>
              <a:spcBef>
                <a:spcPct val="50000"/>
              </a:spcBef>
            </a:pPr>
            <a:r>
              <a:rPr lang="en-US" altLang="en-US" sz="2400">
                <a:solidFill>
                  <a:srgbClr val="0000FF"/>
                </a:solidFill>
              </a:rPr>
              <a:t>Southwest FL: 20 to &gt;60 ft</a:t>
            </a:r>
          </a:p>
        </p:txBody>
      </p:sp>
      <p:sp>
        <p:nvSpPr>
          <p:cNvPr id="24581" name="Title 1">
            <a:extLst>
              <a:ext uri="{FF2B5EF4-FFF2-40B4-BE49-F238E27FC236}">
                <a16:creationId xmlns:a16="http://schemas.microsoft.com/office/drawing/2014/main" id="{E94D043A-F860-B28F-38AF-CA0C2C0E70D6}"/>
              </a:ext>
            </a:extLst>
          </p:cNvPr>
          <p:cNvSpPr>
            <a:spLocks/>
          </p:cNvSpPr>
          <p:nvPr/>
        </p:nvSpPr>
        <p:spPr bwMode="auto">
          <a:xfrm>
            <a:off x="7391400" y="2857500"/>
            <a:ext cx="1600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78" tIns="44445" rIns="90478" bIns="4444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b="1">
                <a:solidFill>
                  <a:srgbClr val="FF0000"/>
                </a:solidFill>
                <a:cs typeface="Arial" panose="020B0604020202020204" pitchFamily="34" charset="0"/>
              </a:rPr>
              <a:t>Silver Springs Groundwater Basin</a:t>
            </a:r>
          </a:p>
        </p:txBody>
      </p:sp>
      <p:sp>
        <p:nvSpPr>
          <p:cNvPr id="24582" name="Line 11">
            <a:extLst>
              <a:ext uri="{FF2B5EF4-FFF2-40B4-BE49-F238E27FC236}">
                <a16:creationId xmlns:a16="http://schemas.microsoft.com/office/drawing/2014/main" id="{15EA4C65-DFB9-F401-FFD7-E9538D448609}"/>
              </a:ext>
            </a:extLst>
          </p:cNvPr>
          <p:cNvSpPr>
            <a:spLocks noChangeShapeType="1"/>
          </p:cNvSpPr>
          <p:nvPr/>
        </p:nvSpPr>
        <p:spPr bwMode="auto">
          <a:xfrm flipH="1">
            <a:off x="6934200" y="3200400"/>
            <a:ext cx="533400" cy="1651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83" name="Title 1">
            <a:extLst>
              <a:ext uri="{FF2B5EF4-FFF2-40B4-BE49-F238E27FC236}">
                <a16:creationId xmlns:a16="http://schemas.microsoft.com/office/drawing/2014/main" id="{5AAD94CF-DD49-BB14-FC43-0D9B001EA98A}"/>
              </a:ext>
            </a:extLst>
          </p:cNvPr>
          <p:cNvSpPr>
            <a:spLocks/>
          </p:cNvSpPr>
          <p:nvPr/>
        </p:nvSpPr>
        <p:spPr bwMode="auto">
          <a:xfrm>
            <a:off x="5448300" y="3894138"/>
            <a:ext cx="2362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78" tIns="44445" rIns="90478" bIns="4444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b="1">
                <a:solidFill>
                  <a:srgbClr val="FF0000"/>
                </a:solidFill>
                <a:cs typeface="Arial" panose="020B0604020202020204" pitchFamily="34" charset="0"/>
              </a:rPr>
              <a:t>Rainbow Springs Groundwater Basin</a:t>
            </a:r>
          </a:p>
        </p:txBody>
      </p:sp>
      <p:sp>
        <p:nvSpPr>
          <p:cNvPr id="24584" name="Line 11">
            <a:extLst>
              <a:ext uri="{FF2B5EF4-FFF2-40B4-BE49-F238E27FC236}">
                <a16:creationId xmlns:a16="http://schemas.microsoft.com/office/drawing/2014/main" id="{B50B2AF3-268F-7730-0EF2-5B54D2FEC2E9}"/>
              </a:ext>
            </a:extLst>
          </p:cNvPr>
          <p:cNvSpPr>
            <a:spLocks noChangeShapeType="1"/>
          </p:cNvSpPr>
          <p:nvPr/>
        </p:nvSpPr>
        <p:spPr bwMode="auto">
          <a:xfrm flipV="1">
            <a:off x="6248400" y="3657600"/>
            <a:ext cx="76200" cy="3175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85" name="Line 11">
            <a:extLst>
              <a:ext uri="{FF2B5EF4-FFF2-40B4-BE49-F238E27FC236}">
                <a16:creationId xmlns:a16="http://schemas.microsoft.com/office/drawing/2014/main" id="{B0261CAF-D5F2-1380-E637-A429A50C825E}"/>
              </a:ext>
            </a:extLst>
          </p:cNvPr>
          <p:cNvSpPr>
            <a:spLocks noChangeShapeType="1"/>
          </p:cNvSpPr>
          <p:nvPr/>
        </p:nvSpPr>
        <p:spPr bwMode="auto">
          <a:xfrm flipV="1">
            <a:off x="3429000" y="2057400"/>
            <a:ext cx="3505200" cy="1308100"/>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24586" name="TextBox 13">
            <a:extLst>
              <a:ext uri="{FF2B5EF4-FFF2-40B4-BE49-F238E27FC236}">
                <a16:creationId xmlns:a16="http://schemas.microsoft.com/office/drawing/2014/main" id="{2AD1D2F2-8C8A-F38A-3E01-E7BC68F6F979}"/>
              </a:ext>
            </a:extLst>
          </p:cNvPr>
          <p:cNvSpPr txBox="1">
            <a:spLocks noChangeArrowheads="1"/>
          </p:cNvSpPr>
          <p:nvPr/>
        </p:nvSpPr>
        <p:spPr bwMode="auto">
          <a:xfrm>
            <a:off x="6248400" y="6219825"/>
            <a:ext cx="2582863" cy="338138"/>
          </a:xfrm>
          <a:prstGeom prst="rect">
            <a:avLst/>
          </a:prstGeom>
          <a:solidFill>
            <a:schemeClr val="accent1">
              <a:alpha val="2784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i="1"/>
              <a:t>Florida Geological Survey</a:t>
            </a:r>
          </a:p>
        </p:txBody>
      </p:sp>
      <p:sp>
        <p:nvSpPr>
          <p:cNvPr id="24587" name="Line 11">
            <a:extLst>
              <a:ext uri="{FF2B5EF4-FFF2-40B4-BE49-F238E27FC236}">
                <a16:creationId xmlns:a16="http://schemas.microsoft.com/office/drawing/2014/main" id="{91F14623-7CF6-6E6E-98CB-02E8C497D610}"/>
              </a:ext>
            </a:extLst>
          </p:cNvPr>
          <p:cNvSpPr>
            <a:spLocks noChangeShapeType="1"/>
          </p:cNvSpPr>
          <p:nvPr/>
        </p:nvSpPr>
        <p:spPr bwMode="auto">
          <a:xfrm flipV="1">
            <a:off x="3675063" y="3365500"/>
            <a:ext cx="2801937" cy="871538"/>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24588" name="Line 11">
            <a:extLst>
              <a:ext uri="{FF2B5EF4-FFF2-40B4-BE49-F238E27FC236}">
                <a16:creationId xmlns:a16="http://schemas.microsoft.com/office/drawing/2014/main" id="{3AEA8FCF-0807-83FB-50FD-E5410A604E98}"/>
              </a:ext>
            </a:extLst>
          </p:cNvPr>
          <p:cNvSpPr>
            <a:spLocks noChangeShapeType="1"/>
          </p:cNvSpPr>
          <p:nvPr/>
        </p:nvSpPr>
        <p:spPr bwMode="auto">
          <a:xfrm flipV="1">
            <a:off x="3505200" y="4579938"/>
            <a:ext cx="3733800" cy="601662"/>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24589" name="Line 11">
            <a:extLst>
              <a:ext uri="{FF2B5EF4-FFF2-40B4-BE49-F238E27FC236}">
                <a16:creationId xmlns:a16="http://schemas.microsoft.com/office/drawing/2014/main" id="{40DE141D-0215-3436-2E4B-212D63B04D89}"/>
              </a:ext>
            </a:extLst>
          </p:cNvPr>
          <p:cNvSpPr>
            <a:spLocks noChangeShapeType="1"/>
          </p:cNvSpPr>
          <p:nvPr/>
        </p:nvSpPr>
        <p:spPr bwMode="auto">
          <a:xfrm flipV="1">
            <a:off x="3505200" y="5562600"/>
            <a:ext cx="2590800" cy="381000"/>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3">
            <a:extLst>
              <a:ext uri="{FF2B5EF4-FFF2-40B4-BE49-F238E27FC236}">
                <a16:creationId xmlns:a16="http://schemas.microsoft.com/office/drawing/2014/main" id="{EA1FA5AD-E7AF-7D71-C8E8-02962F8CB57C}"/>
              </a:ext>
            </a:extLst>
          </p:cNvPr>
          <p:cNvSpPr txBox="1">
            <a:spLocks noChangeArrowheads="1"/>
          </p:cNvSpPr>
          <p:nvPr/>
        </p:nvSpPr>
        <p:spPr bwMode="auto">
          <a:xfrm>
            <a:off x="685800" y="6021388"/>
            <a:ext cx="3200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bg1"/>
                </a:solidFill>
                <a:latin typeface="Times New Roman" panose="02020603050405020304" pitchFamily="18" charset="0"/>
              </a:rPr>
              <a:t>Williams </a:t>
            </a:r>
            <a:r>
              <a:rPr lang="en-US" altLang="en-US" sz="2400" i="1">
                <a:solidFill>
                  <a:schemeClr val="bg1"/>
                </a:solidFill>
                <a:latin typeface="Times New Roman" panose="02020603050405020304" pitchFamily="18" charset="0"/>
              </a:rPr>
              <a:t>et al</a:t>
            </a:r>
            <a:r>
              <a:rPr lang="en-US" altLang="en-US" sz="2400">
                <a:solidFill>
                  <a:schemeClr val="bg1"/>
                </a:solidFill>
                <a:latin typeface="Times New Roman" panose="02020603050405020304" pitchFamily="18" charset="0"/>
              </a:rPr>
              <a:t>. 2011</a:t>
            </a:r>
          </a:p>
        </p:txBody>
      </p:sp>
      <p:sp>
        <p:nvSpPr>
          <p:cNvPr id="25603" name="TextBox 1">
            <a:extLst>
              <a:ext uri="{FF2B5EF4-FFF2-40B4-BE49-F238E27FC236}">
                <a16:creationId xmlns:a16="http://schemas.microsoft.com/office/drawing/2014/main" id="{D222856D-5F64-A3BB-227A-E61E24832113}"/>
              </a:ext>
            </a:extLst>
          </p:cNvPr>
          <p:cNvSpPr txBox="1">
            <a:spLocks noChangeArrowheads="1"/>
          </p:cNvSpPr>
          <p:nvPr/>
        </p:nvSpPr>
        <p:spPr bwMode="auto">
          <a:xfrm>
            <a:off x="1219200" y="5835650"/>
            <a:ext cx="6934200" cy="830263"/>
          </a:xfrm>
          <a:prstGeom prst="rect">
            <a:avLst/>
          </a:prstGeom>
          <a:solidFill>
            <a:schemeClr val="bg1"/>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i="1"/>
              <a:t>Potentiometric surface of the Upper Floridan aquifer during May 1980 showing: (1) key groundwater flow lines, (2) the northeastern flow-line boundary, and (3) the estimated area where groundwater flow has been diverted to the east away from the Suwannee, Ichetucknee, and Santa Fe Rivers (USGS 2011)</a:t>
            </a:r>
            <a:endParaRPr lang="en-US" altLang="en-US" sz="1200">
              <a:solidFill>
                <a:srgbClr val="FF0000"/>
              </a:solidFill>
            </a:endParaRPr>
          </a:p>
        </p:txBody>
      </p:sp>
      <p:pic>
        <p:nvPicPr>
          <p:cNvPr id="25604" name="Picture 1">
            <a:extLst>
              <a:ext uri="{FF2B5EF4-FFF2-40B4-BE49-F238E27FC236}">
                <a16:creationId xmlns:a16="http://schemas.microsoft.com/office/drawing/2014/main" id="{84533294-6F6E-2244-FDB6-AA80E62F2534}"/>
              </a:ext>
            </a:extLst>
          </p:cNvPr>
          <p:cNvPicPr>
            <a:picLocks noChangeAspect="1"/>
          </p:cNvPicPr>
          <p:nvPr/>
        </p:nvPicPr>
        <p:blipFill>
          <a:blip r:embed="rId2">
            <a:extLst>
              <a:ext uri="{28A0092B-C50C-407E-A947-70E740481C1C}">
                <a14:useLocalDpi xmlns:a14="http://schemas.microsoft.com/office/drawing/2010/main" val="0"/>
              </a:ext>
            </a:extLst>
          </a:blip>
          <a:srcRect l="5334" t="38231" r="17958" b="27295"/>
          <a:stretch>
            <a:fillRect/>
          </a:stretch>
        </p:blipFill>
        <p:spPr bwMode="auto">
          <a:xfrm>
            <a:off x="1219200" y="200025"/>
            <a:ext cx="6934200" cy="5543550"/>
          </a:xfrm>
          <a:prstGeom prst="rect">
            <a:avLst/>
          </a:prstGeom>
          <a:noFill/>
          <a:ln w="9525" algn="ctr">
            <a:solidFill>
              <a:srgbClr val="156082"/>
            </a:solidFill>
            <a:round/>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6">
            <a:extLst>
              <a:ext uri="{FF2B5EF4-FFF2-40B4-BE49-F238E27FC236}">
                <a16:creationId xmlns:a16="http://schemas.microsoft.com/office/drawing/2014/main" id="{82B8C5B7-E879-8877-CD1A-8BB7BB03539C}"/>
              </a:ext>
            </a:extLst>
          </p:cNvPr>
          <p:cNvSpPr txBox="1">
            <a:spLocks noChangeArrowheads="1"/>
          </p:cNvSpPr>
          <p:nvPr/>
        </p:nvSpPr>
        <p:spPr bwMode="auto">
          <a:xfrm>
            <a:off x="201613" y="2819400"/>
            <a:ext cx="3802062"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a:solidFill>
                  <a:srgbClr val="333399"/>
                </a:solidFill>
                <a:cs typeface="Arial" panose="020B0604020202020204" pitchFamily="34" charset="0"/>
              </a:rPr>
              <a:t>Projected changes in the elevation of the potentiometric surface of the Floridan aquifer system (1995-2030)</a:t>
            </a:r>
          </a:p>
        </p:txBody>
      </p:sp>
      <p:pic>
        <p:nvPicPr>
          <p:cNvPr id="26627" name="Content Placeholder 8" descr="ufdd_figure7.jpg">
            <a:extLst>
              <a:ext uri="{FF2B5EF4-FFF2-40B4-BE49-F238E27FC236}">
                <a16:creationId xmlns:a16="http://schemas.microsoft.com/office/drawing/2014/main" id="{20822BE9-A3EA-E986-1AFB-A9C9199D537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225925" y="152400"/>
            <a:ext cx="4687888" cy="6410325"/>
          </a:xfrm>
        </p:spPr>
      </p:pic>
      <p:sp>
        <p:nvSpPr>
          <p:cNvPr id="26628" name="TextBox 5">
            <a:extLst>
              <a:ext uri="{FF2B5EF4-FFF2-40B4-BE49-F238E27FC236}">
                <a16:creationId xmlns:a16="http://schemas.microsoft.com/office/drawing/2014/main" id="{6C0A0D2C-4ED2-6944-CED1-A35296F3446D}"/>
              </a:ext>
            </a:extLst>
          </p:cNvPr>
          <p:cNvSpPr txBox="1">
            <a:spLocks noChangeArrowheads="1"/>
          </p:cNvSpPr>
          <p:nvPr/>
        </p:nvSpPr>
        <p:spPr bwMode="auto">
          <a:xfrm>
            <a:off x="990600" y="5867400"/>
            <a:ext cx="2514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00"/>
                </a:solidFill>
                <a:latin typeface="Times New Roman" panose="02020603050405020304" pitchFamily="18" charset="0"/>
              </a:rPr>
              <a:t>SJRWMD 2009</a:t>
            </a:r>
          </a:p>
        </p:txBody>
      </p:sp>
      <p:sp>
        <p:nvSpPr>
          <p:cNvPr id="26629" name="TextBox 5">
            <a:extLst>
              <a:ext uri="{FF2B5EF4-FFF2-40B4-BE49-F238E27FC236}">
                <a16:creationId xmlns:a16="http://schemas.microsoft.com/office/drawing/2014/main" id="{F6C3CAEA-9632-1AA0-52F4-B3486A6BDE9D}"/>
              </a:ext>
            </a:extLst>
          </p:cNvPr>
          <p:cNvSpPr txBox="1">
            <a:spLocks noChangeArrowheads="1"/>
          </p:cNvSpPr>
          <p:nvPr/>
        </p:nvSpPr>
        <p:spPr bwMode="auto">
          <a:xfrm>
            <a:off x="422275" y="228600"/>
            <a:ext cx="3581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a:solidFill>
                  <a:srgbClr val="000000"/>
                </a:solidFill>
              </a:rPr>
              <a:t>The Drawdown Problem is Projected to Get Worse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94832-5F4B-052A-5BE4-6D87CFF0B007}"/>
              </a:ext>
            </a:extLst>
          </p:cNvPr>
          <p:cNvSpPr>
            <a:spLocks noGrp="1"/>
          </p:cNvSpPr>
          <p:nvPr>
            <p:ph type="ctrTitle"/>
          </p:nvPr>
        </p:nvSpPr>
        <p:spPr>
          <a:xfrm>
            <a:off x="400616" y="982090"/>
            <a:ext cx="8242740" cy="706437"/>
          </a:xfrm>
        </p:spPr>
        <p:txBody>
          <a:bodyPr>
            <a:noAutofit/>
          </a:bodyPr>
          <a:lstStyle/>
          <a:p>
            <a:r>
              <a:rPr lang="en-US" sz="3200" i="1" dirty="0"/>
              <a:t>Florida’s Springs Dilemma</a:t>
            </a:r>
            <a:br>
              <a:rPr lang="en-US" sz="3200" dirty="0"/>
            </a:br>
            <a:br>
              <a:rPr lang="en-US" sz="3200" dirty="0"/>
            </a:br>
            <a:r>
              <a:rPr lang="en-US" sz="3600" b="1" dirty="0">
                <a:latin typeface="Arial Narrow" panose="020B0606020202030204" pitchFamily="34" charset="0"/>
              </a:rPr>
              <a:t>Suwannee River Water Management District</a:t>
            </a:r>
          </a:p>
        </p:txBody>
      </p:sp>
      <p:sp>
        <p:nvSpPr>
          <p:cNvPr id="3" name="Subtitle 2">
            <a:extLst>
              <a:ext uri="{FF2B5EF4-FFF2-40B4-BE49-F238E27FC236}">
                <a16:creationId xmlns:a16="http://schemas.microsoft.com/office/drawing/2014/main" id="{67A29E71-2474-DC99-5E23-22E97ACF053B}"/>
              </a:ext>
            </a:extLst>
          </p:cNvPr>
          <p:cNvSpPr>
            <a:spLocks noGrp="1"/>
          </p:cNvSpPr>
          <p:nvPr>
            <p:ph type="subTitle" idx="1"/>
          </p:nvPr>
        </p:nvSpPr>
        <p:spPr>
          <a:xfrm>
            <a:off x="173737" y="1688528"/>
            <a:ext cx="3822192" cy="4090886"/>
          </a:xfrm>
        </p:spPr>
        <p:txBody>
          <a:bodyPr>
            <a:noAutofit/>
          </a:bodyPr>
          <a:lstStyle/>
          <a:p>
            <a:pPr marL="342900" indent="-342900" algn="l">
              <a:buFont typeface="Arial" panose="020B0604020202020204" pitchFamily="34" charset="0"/>
              <a:buChar char="•"/>
            </a:pPr>
            <a:r>
              <a:rPr lang="en-US" sz="1600" dirty="0"/>
              <a:t>All wells in the Floridan Aquifer</a:t>
            </a:r>
          </a:p>
          <a:p>
            <a:pPr marL="800100" lvl="1" indent="-342900" algn="l">
              <a:buFont typeface="Arial" panose="020B0604020202020204" pitchFamily="34" charset="0"/>
              <a:buChar char="•"/>
            </a:pPr>
            <a:r>
              <a:rPr lang="en-US" sz="1600" dirty="0"/>
              <a:t>3,386 wells (419 MGD) in 2010</a:t>
            </a:r>
          </a:p>
          <a:p>
            <a:pPr marL="800100" lvl="1" indent="-342900" algn="l">
              <a:buFont typeface="Arial" panose="020B0604020202020204" pitchFamily="34" charset="0"/>
              <a:buChar char="•"/>
            </a:pPr>
            <a:r>
              <a:rPr lang="en-US" sz="1600" dirty="0"/>
              <a:t>4,550 large wells (520 MGD) in 2024</a:t>
            </a:r>
          </a:p>
          <a:p>
            <a:pPr marL="800100" lvl="1" indent="-342900" algn="l">
              <a:buFont typeface="Arial" panose="020B0604020202020204" pitchFamily="34" charset="0"/>
              <a:buChar char="•"/>
            </a:pPr>
            <a:r>
              <a:rPr lang="en-US" sz="1600" dirty="0"/>
              <a:t>Domestic and landscape irrigation wells 107,148 in 2025</a:t>
            </a:r>
          </a:p>
          <a:p>
            <a:pPr marL="342900" indent="-342900" algn="l">
              <a:buFont typeface="Arial" panose="020B0604020202020204" pitchFamily="34" charset="0"/>
              <a:buChar char="•"/>
            </a:pPr>
            <a:r>
              <a:rPr lang="en-US" sz="1600" dirty="0"/>
              <a:t>Pumping</a:t>
            </a:r>
          </a:p>
          <a:p>
            <a:pPr marL="800100" lvl="1" indent="-342900" algn="l">
              <a:buFont typeface="Arial" panose="020B0604020202020204" pitchFamily="34" charset="0"/>
              <a:buChar char="•"/>
            </a:pPr>
            <a:r>
              <a:rPr lang="en-US" sz="1600" dirty="0"/>
              <a:t>2015 USGS est. pumping 223 MGD</a:t>
            </a:r>
          </a:p>
          <a:p>
            <a:pPr marL="342900" indent="-342900" algn="l">
              <a:buFont typeface="Arial" panose="020B0604020202020204" pitchFamily="34" charset="0"/>
              <a:buChar char="•"/>
            </a:pPr>
            <a:r>
              <a:rPr lang="en-US" sz="1600" dirty="0"/>
              <a:t>Flow reduction in Suwannee River Basin</a:t>
            </a:r>
          </a:p>
          <a:p>
            <a:pPr marL="800100" lvl="1" indent="-342900" algn="l">
              <a:buFont typeface="Arial" panose="020B0604020202020204" pitchFamily="34" charset="0"/>
              <a:buChar char="•"/>
            </a:pPr>
            <a:r>
              <a:rPr lang="en-US" sz="1600" dirty="0"/>
              <a:t>-1,750 MGD in 2020 (Wilcox Gauge)</a:t>
            </a:r>
          </a:p>
          <a:p>
            <a:pPr marL="800100" lvl="1" indent="-342900" algn="l">
              <a:buFont typeface="Arial" panose="020B0604020202020204" pitchFamily="34" charset="0"/>
              <a:buChar char="•"/>
            </a:pPr>
            <a:r>
              <a:rPr lang="en-US" sz="1600" dirty="0"/>
              <a:t>Springs -48% (-2,296 MGD) by 2010</a:t>
            </a:r>
          </a:p>
          <a:p>
            <a:pPr marL="342900" indent="-342900" algn="l">
              <a:buFont typeface="Arial" panose="020B0604020202020204" pitchFamily="34" charset="0"/>
              <a:buChar char="•"/>
            </a:pPr>
            <a:endParaRPr lang="en-US" sz="1600" dirty="0"/>
          </a:p>
          <a:p>
            <a:pPr marL="342900" indent="-342900" algn="l">
              <a:buFont typeface="Arial" panose="020B0604020202020204" pitchFamily="34" charset="0"/>
              <a:buChar char="•"/>
            </a:pPr>
            <a:endParaRPr lang="en-US" sz="1600" dirty="0"/>
          </a:p>
        </p:txBody>
      </p:sp>
      <p:pic>
        <p:nvPicPr>
          <p:cNvPr id="4" name="Picture 7">
            <a:extLst>
              <a:ext uri="{FF2B5EF4-FFF2-40B4-BE49-F238E27FC236}">
                <a16:creationId xmlns:a16="http://schemas.microsoft.com/office/drawing/2014/main" id="{9FEFF83E-0B49-4A53-3EFF-D5178B435C1C}"/>
              </a:ext>
            </a:extLst>
          </p:cNvPr>
          <p:cNvPicPr>
            <a:picLocks noChangeAspect="1"/>
          </p:cNvPicPr>
          <p:nvPr/>
        </p:nvPicPr>
        <p:blipFill rotWithShape="1">
          <a:blip r:embed="rId2">
            <a:extLst>
              <a:ext uri="{28A0092B-C50C-407E-A947-70E740481C1C}">
                <a14:useLocalDpi xmlns:a14="http://schemas.microsoft.com/office/drawing/2010/main" val="0"/>
              </a:ext>
            </a:extLst>
          </a:blip>
          <a:srcRect r="29703"/>
          <a:stretch>
            <a:fillRect/>
          </a:stretch>
        </p:blipFill>
        <p:spPr bwMode="auto">
          <a:xfrm>
            <a:off x="4101289" y="1844776"/>
            <a:ext cx="4542067" cy="479732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6" descr="FSI_logo_color">
            <a:extLst>
              <a:ext uri="{FF2B5EF4-FFF2-40B4-BE49-F238E27FC236}">
                <a16:creationId xmlns:a16="http://schemas.microsoft.com/office/drawing/2014/main" id="{A55A2C2E-0C03-5E02-3AFD-D9567A6B56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296" y="5713912"/>
            <a:ext cx="2065639" cy="92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2942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C6D68-3B81-D6D1-319B-645348E009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D84A8C-46E5-86FD-50B2-E19439828442}"/>
              </a:ext>
            </a:extLst>
          </p:cNvPr>
          <p:cNvSpPr>
            <a:spLocks noGrp="1"/>
          </p:cNvSpPr>
          <p:nvPr>
            <p:ph type="ctrTitle"/>
          </p:nvPr>
        </p:nvSpPr>
        <p:spPr>
          <a:xfrm>
            <a:off x="382508" y="428973"/>
            <a:ext cx="8242740" cy="775138"/>
          </a:xfrm>
        </p:spPr>
        <p:txBody>
          <a:bodyPr>
            <a:noAutofit/>
          </a:bodyPr>
          <a:lstStyle/>
          <a:p>
            <a:r>
              <a:rPr lang="en-US" sz="3200" i="1" dirty="0"/>
              <a:t>Florida’s Springs Dilemma</a:t>
            </a:r>
            <a:br>
              <a:rPr lang="en-US" sz="3200" dirty="0"/>
            </a:br>
            <a:r>
              <a:rPr lang="en-US" sz="3600" b="1" dirty="0">
                <a:latin typeface="Arial Narrow" panose="020B0606020202030204" pitchFamily="34" charset="0"/>
              </a:rPr>
              <a:t>Suwannee River Water Management District</a:t>
            </a:r>
          </a:p>
        </p:txBody>
      </p:sp>
      <p:sp>
        <p:nvSpPr>
          <p:cNvPr id="3" name="Subtitle 2">
            <a:extLst>
              <a:ext uri="{FF2B5EF4-FFF2-40B4-BE49-F238E27FC236}">
                <a16:creationId xmlns:a16="http://schemas.microsoft.com/office/drawing/2014/main" id="{7182A583-E67C-09B9-14D2-B221678CF923}"/>
              </a:ext>
            </a:extLst>
          </p:cNvPr>
          <p:cNvSpPr>
            <a:spLocks noGrp="1"/>
          </p:cNvSpPr>
          <p:nvPr>
            <p:ph type="subTitle" idx="1"/>
          </p:nvPr>
        </p:nvSpPr>
        <p:spPr>
          <a:xfrm>
            <a:off x="358743" y="1366451"/>
            <a:ext cx="8426514" cy="484813"/>
          </a:xfrm>
        </p:spPr>
        <p:txBody>
          <a:bodyPr>
            <a:normAutofit/>
          </a:bodyPr>
          <a:lstStyle/>
          <a:p>
            <a:r>
              <a:rPr lang="en-US" dirty="0"/>
              <a:t>Non-agricultural groundwater permits</a:t>
            </a:r>
          </a:p>
          <a:p>
            <a:pPr marL="800100" lvl="1"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5" name="Picture 6" descr="FSI_logo_color">
            <a:extLst>
              <a:ext uri="{FF2B5EF4-FFF2-40B4-BE49-F238E27FC236}">
                <a16:creationId xmlns:a16="http://schemas.microsoft.com/office/drawing/2014/main" id="{665D8A31-C134-C113-C638-F0AEB4AC52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2451" y="130848"/>
            <a:ext cx="1283363" cy="5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559F7F48-DF0F-FDFB-A5EC-1321865DDEE0}"/>
              </a:ext>
            </a:extLst>
          </p:cNvPr>
          <p:cNvPicPr>
            <a:picLocks noChangeAspect="1"/>
          </p:cNvPicPr>
          <p:nvPr/>
        </p:nvPicPr>
        <p:blipFill>
          <a:blip r:embed="rId3"/>
          <a:stretch>
            <a:fillRect/>
          </a:stretch>
        </p:blipFill>
        <p:spPr>
          <a:xfrm>
            <a:off x="445882" y="2013604"/>
            <a:ext cx="3909945" cy="4415423"/>
          </a:xfrm>
          <a:prstGeom prst="rect">
            <a:avLst/>
          </a:prstGeom>
        </p:spPr>
      </p:pic>
      <p:pic>
        <p:nvPicPr>
          <p:cNvPr id="19" name="Picture 18">
            <a:extLst>
              <a:ext uri="{FF2B5EF4-FFF2-40B4-BE49-F238E27FC236}">
                <a16:creationId xmlns:a16="http://schemas.microsoft.com/office/drawing/2014/main" id="{F1B789E5-D563-C168-40BE-F6D7DFC809CB}"/>
              </a:ext>
            </a:extLst>
          </p:cNvPr>
          <p:cNvPicPr>
            <a:picLocks noChangeAspect="1"/>
          </p:cNvPicPr>
          <p:nvPr/>
        </p:nvPicPr>
        <p:blipFill>
          <a:blip r:embed="rId4"/>
          <a:stretch>
            <a:fillRect/>
          </a:stretch>
        </p:blipFill>
        <p:spPr>
          <a:xfrm>
            <a:off x="4572000" y="2013604"/>
            <a:ext cx="3918676" cy="4251394"/>
          </a:xfrm>
          <a:prstGeom prst="rect">
            <a:avLst/>
          </a:prstGeom>
        </p:spPr>
      </p:pic>
    </p:spTree>
    <p:extLst>
      <p:ext uri="{BB962C8B-B14F-4D97-AF65-F5344CB8AC3E}">
        <p14:creationId xmlns:p14="http://schemas.microsoft.com/office/powerpoint/2010/main" val="2090454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D9699-735A-8CE4-BDAC-590621F823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3D8D44-8757-7862-846F-7BCECBCC7193}"/>
              </a:ext>
            </a:extLst>
          </p:cNvPr>
          <p:cNvSpPr>
            <a:spLocks noGrp="1"/>
          </p:cNvSpPr>
          <p:nvPr>
            <p:ph type="ctrTitle"/>
          </p:nvPr>
        </p:nvSpPr>
        <p:spPr>
          <a:xfrm>
            <a:off x="382508" y="428973"/>
            <a:ext cx="8242740" cy="775138"/>
          </a:xfrm>
        </p:spPr>
        <p:txBody>
          <a:bodyPr>
            <a:noAutofit/>
          </a:bodyPr>
          <a:lstStyle/>
          <a:p>
            <a:r>
              <a:rPr lang="en-US" sz="3200" i="1" dirty="0"/>
              <a:t>Florida’s Springs Dilemma</a:t>
            </a:r>
            <a:br>
              <a:rPr lang="en-US" sz="3200" dirty="0"/>
            </a:br>
            <a:r>
              <a:rPr lang="en-US" sz="3600" b="1" dirty="0">
                <a:latin typeface="Arial Narrow" panose="020B0606020202030204" pitchFamily="34" charset="0"/>
              </a:rPr>
              <a:t>Suwannee River Water Management District</a:t>
            </a:r>
          </a:p>
        </p:txBody>
      </p:sp>
      <p:sp>
        <p:nvSpPr>
          <p:cNvPr id="3" name="Subtitle 2">
            <a:extLst>
              <a:ext uri="{FF2B5EF4-FFF2-40B4-BE49-F238E27FC236}">
                <a16:creationId xmlns:a16="http://schemas.microsoft.com/office/drawing/2014/main" id="{1D24AF5A-C9B1-F034-25B0-6EE095861D6B}"/>
              </a:ext>
            </a:extLst>
          </p:cNvPr>
          <p:cNvSpPr>
            <a:spLocks noGrp="1"/>
          </p:cNvSpPr>
          <p:nvPr>
            <p:ph type="subTitle" idx="1"/>
          </p:nvPr>
        </p:nvSpPr>
        <p:spPr>
          <a:xfrm>
            <a:off x="358743" y="1366451"/>
            <a:ext cx="8426514" cy="484813"/>
          </a:xfrm>
        </p:spPr>
        <p:txBody>
          <a:bodyPr>
            <a:normAutofit/>
          </a:bodyPr>
          <a:lstStyle/>
          <a:p>
            <a:r>
              <a:rPr lang="en-US" dirty="0"/>
              <a:t>Largest groundwater permits</a:t>
            </a:r>
          </a:p>
          <a:p>
            <a:pPr marL="800100" lvl="1"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5" name="Picture 6" descr="FSI_logo_color">
            <a:extLst>
              <a:ext uri="{FF2B5EF4-FFF2-40B4-BE49-F238E27FC236}">
                <a16:creationId xmlns:a16="http://schemas.microsoft.com/office/drawing/2014/main" id="{799DD6E2-9C6A-204B-33DA-65A8652D97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2451" y="130848"/>
            <a:ext cx="1283363" cy="5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E0788665-CA19-1D64-98A5-C7DC737FC2E0}"/>
              </a:ext>
            </a:extLst>
          </p:cNvPr>
          <p:cNvPicPr>
            <a:picLocks noChangeAspect="1"/>
          </p:cNvPicPr>
          <p:nvPr/>
        </p:nvPicPr>
        <p:blipFill>
          <a:blip r:embed="rId3"/>
          <a:stretch>
            <a:fillRect/>
          </a:stretch>
        </p:blipFill>
        <p:spPr>
          <a:xfrm>
            <a:off x="403860" y="1811791"/>
            <a:ext cx="4168140" cy="5000244"/>
          </a:xfrm>
          <a:prstGeom prst="rect">
            <a:avLst/>
          </a:prstGeom>
        </p:spPr>
      </p:pic>
      <p:pic>
        <p:nvPicPr>
          <p:cNvPr id="8" name="Picture 7">
            <a:extLst>
              <a:ext uri="{FF2B5EF4-FFF2-40B4-BE49-F238E27FC236}">
                <a16:creationId xmlns:a16="http://schemas.microsoft.com/office/drawing/2014/main" id="{48A4B7ED-E09F-A8B6-B69D-35CC587D7C57}"/>
              </a:ext>
            </a:extLst>
          </p:cNvPr>
          <p:cNvPicPr>
            <a:picLocks noChangeAspect="1"/>
          </p:cNvPicPr>
          <p:nvPr/>
        </p:nvPicPr>
        <p:blipFill>
          <a:blip r:embed="rId4"/>
          <a:srcRect b="6649"/>
          <a:stretch>
            <a:fillRect/>
          </a:stretch>
        </p:blipFill>
        <p:spPr>
          <a:xfrm>
            <a:off x="4662234" y="1811791"/>
            <a:ext cx="4168140" cy="5046209"/>
          </a:xfrm>
          <a:prstGeom prst="rect">
            <a:avLst/>
          </a:prstGeom>
        </p:spPr>
      </p:pic>
    </p:spTree>
    <p:extLst>
      <p:ext uri="{BB962C8B-B14F-4D97-AF65-F5344CB8AC3E}">
        <p14:creationId xmlns:p14="http://schemas.microsoft.com/office/powerpoint/2010/main" val="1971277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D4D59-098F-1CBF-F045-B96F33FDB2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FCA9DD-1A10-6BE1-5C82-7ABC6883AA76}"/>
              </a:ext>
            </a:extLst>
          </p:cNvPr>
          <p:cNvSpPr>
            <a:spLocks noGrp="1"/>
          </p:cNvSpPr>
          <p:nvPr>
            <p:ph type="ctrTitle"/>
          </p:nvPr>
        </p:nvSpPr>
        <p:spPr>
          <a:xfrm>
            <a:off x="382508" y="428973"/>
            <a:ext cx="8242740" cy="775138"/>
          </a:xfrm>
        </p:spPr>
        <p:txBody>
          <a:bodyPr>
            <a:noAutofit/>
          </a:bodyPr>
          <a:lstStyle/>
          <a:p>
            <a:r>
              <a:rPr lang="en-US" sz="3200" i="1" dirty="0"/>
              <a:t>Florida’s Springs Dilemma</a:t>
            </a:r>
            <a:br>
              <a:rPr lang="en-US" sz="3200" dirty="0"/>
            </a:br>
            <a:r>
              <a:rPr lang="en-US" sz="3600" b="1" dirty="0">
                <a:latin typeface="Arial Narrow" panose="020B0606020202030204" pitchFamily="34" charset="0"/>
              </a:rPr>
              <a:t>Suwannee River Water Management District</a:t>
            </a:r>
          </a:p>
        </p:txBody>
      </p:sp>
      <p:sp>
        <p:nvSpPr>
          <p:cNvPr id="3" name="Subtitle 2">
            <a:extLst>
              <a:ext uri="{FF2B5EF4-FFF2-40B4-BE49-F238E27FC236}">
                <a16:creationId xmlns:a16="http://schemas.microsoft.com/office/drawing/2014/main" id="{09B7BF50-8E9C-D4FF-4D2C-D53070284466}"/>
              </a:ext>
            </a:extLst>
          </p:cNvPr>
          <p:cNvSpPr>
            <a:spLocks noGrp="1"/>
          </p:cNvSpPr>
          <p:nvPr>
            <p:ph type="subTitle" idx="1"/>
          </p:nvPr>
        </p:nvSpPr>
        <p:spPr>
          <a:xfrm>
            <a:off x="358743" y="1366451"/>
            <a:ext cx="8426514" cy="484813"/>
          </a:xfrm>
        </p:spPr>
        <p:txBody>
          <a:bodyPr>
            <a:normAutofit/>
          </a:bodyPr>
          <a:lstStyle/>
          <a:p>
            <a:r>
              <a:rPr lang="en-US" dirty="0"/>
              <a:t>Largest agricultural groundwater permits</a:t>
            </a:r>
          </a:p>
          <a:p>
            <a:pPr marL="800100" lvl="1"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5" name="Picture 6" descr="FSI_logo_color">
            <a:extLst>
              <a:ext uri="{FF2B5EF4-FFF2-40B4-BE49-F238E27FC236}">
                <a16:creationId xmlns:a16="http://schemas.microsoft.com/office/drawing/2014/main" id="{35577078-ADBD-9104-3EE3-B9921DA92D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2451" y="130848"/>
            <a:ext cx="1283363" cy="5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C083A21-465D-8729-4BB1-0828D5BD2CDA}"/>
              </a:ext>
            </a:extLst>
          </p:cNvPr>
          <p:cNvPicPr>
            <a:picLocks noChangeAspect="1"/>
          </p:cNvPicPr>
          <p:nvPr/>
        </p:nvPicPr>
        <p:blipFill>
          <a:blip r:embed="rId3"/>
          <a:stretch>
            <a:fillRect/>
          </a:stretch>
        </p:blipFill>
        <p:spPr>
          <a:xfrm>
            <a:off x="403860" y="2013604"/>
            <a:ext cx="4168140" cy="4585716"/>
          </a:xfrm>
          <a:prstGeom prst="rect">
            <a:avLst/>
          </a:prstGeom>
        </p:spPr>
      </p:pic>
      <p:pic>
        <p:nvPicPr>
          <p:cNvPr id="8" name="Picture 7">
            <a:extLst>
              <a:ext uri="{FF2B5EF4-FFF2-40B4-BE49-F238E27FC236}">
                <a16:creationId xmlns:a16="http://schemas.microsoft.com/office/drawing/2014/main" id="{F1105F64-7531-18A3-C726-8D889747D29D}"/>
              </a:ext>
            </a:extLst>
          </p:cNvPr>
          <p:cNvPicPr>
            <a:picLocks noChangeAspect="1"/>
          </p:cNvPicPr>
          <p:nvPr/>
        </p:nvPicPr>
        <p:blipFill>
          <a:blip r:embed="rId4"/>
          <a:stretch>
            <a:fillRect/>
          </a:stretch>
        </p:blipFill>
        <p:spPr>
          <a:xfrm>
            <a:off x="4617117" y="2013604"/>
            <a:ext cx="4168140" cy="4216908"/>
          </a:xfrm>
          <a:prstGeom prst="rect">
            <a:avLst/>
          </a:prstGeom>
        </p:spPr>
      </p:pic>
    </p:spTree>
    <p:extLst>
      <p:ext uri="{BB962C8B-B14F-4D97-AF65-F5344CB8AC3E}">
        <p14:creationId xmlns:p14="http://schemas.microsoft.com/office/powerpoint/2010/main" val="2881165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86822-3A58-0126-2BE2-FB38483170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8EEC5D-BDB2-E85C-A8F1-197D69F2A57E}"/>
              </a:ext>
            </a:extLst>
          </p:cNvPr>
          <p:cNvSpPr>
            <a:spLocks noGrp="1"/>
          </p:cNvSpPr>
          <p:nvPr>
            <p:ph type="ctrTitle"/>
          </p:nvPr>
        </p:nvSpPr>
        <p:spPr>
          <a:xfrm>
            <a:off x="382508" y="428973"/>
            <a:ext cx="8242740" cy="775138"/>
          </a:xfrm>
        </p:spPr>
        <p:txBody>
          <a:bodyPr>
            <a:noAutofit/>
          </a:bodyPr>
          <a:lstStyle/>
          <a:p>
            <a:r>
              <a:rPr lang="en-US" sz="3200" i="1" dirty="0"/>
              <a:t>Florida’s Springs Dilemma</a:t>
            </a:r>
            <a:br>
              <a:rPr lang="en-US" sz="3200" dirty="0"/>
            </a:br>
            <a:r>
              <a:rPr lang="en-US" sz="3600" b="1" dirty="0">
                <a:latin typeface="Arial Narrow" panose="020B0606020202030204" pitchFamily="34" charset="0"/>
              </a:rPr>
              <a:t>Suwannee River Water Management District</a:t>
            </a:r>
          </a:p>
        </p:txBody>
      </p:sp>
      <p:sp>
        <p:nvSpPr>
          <p:cNvPr id="3" name="Subtitle 2">
            <a:extLst>
              <a:ext uri="{FF2B5EF4-FFF2-40B4-BE49-F238E27FC236}">
                <a16:creationId xmlns:a16="http://schemas.microsoft.com/office/drawing/2014/main" id="{57D3C0AE-F88D-5FE6-94A4-002D203825DA}"/>
              </a:ext>
            </a:extLst>
          </p:cNvPr>
          <p:cNvSpPr>
            <a:spLocks noGrp="1"/>
          </p:cNvSpPr>
          <p:nvPr>
            <p:ph type="subTitle" idx="1"/>
          </p:nvPr>
        </p:nvSpPr>
        <p:spPr>
          <a:xfrm>
            <a:off x="358743" y="1461682"/>
            <a:ext cx="8426514" cy="775138"/>
          </a:xfrm>
        </p:spPr>
        <p:txBody>
          <a:bodyPr>
            <a:normAutofit fontScale="92500" lnSpcReduction="10000"/>
          </a:bodyPr>
          <a:lstStyle/>
          <a:p>
            <a:r>
              <a:rPr lang="en-US" dirty="0"/>
              <a:t>Largest non-agricultural groundwater users</a:t>
            </a:r>
          </a:p>
          <a:p>
            <a:r>
              <a:rPr lang="en-US" dirty="0"/>
              <a:t>(&gt;500,000 gallons per day for 2019 – 2023)</a:t>
            </a:r>
          </a:p>
          <a:p>
            <a:pPr marL="800100" lvl="1"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5" name="Picture 6" descr="FSI_logo_color">
            <a:extLst>
              <a:ext uri="{FF2B5EF4-FFF2-40B4-BE49-F238E27FC236}">
                <a16:creationId xmlns:a16="http://schemas.microsoft.com/office/drawing/2014/main" id="{C09F9359-F468-327B-9D90-C1B9E31A1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4258" y="5966504"/>
            <a:ext cx="1642797" cy="738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EF5B0E2A-E527-8FA5-340E-6E59EDF3F433}"/>
              </a:ext>
            </a:extLst>
          </p:cNvPr>
          <p:cNvPicPr>
            <a:picLocks noChangeAspect="1"/>
          </p:cNvPicPr>
          <p:nvPr/>
        </p:nvPicPr>
        <p:blipFill>
          <a:blip r:embed="rId3"/>
          <a:stretch>
            <a:fillRect/>
          </a:stretch>
        </p:blipFill>
        <p:spPr>
          <a:xfrm>
            <a:off x="625820" y="2313322"/>
            <a:ext cx="7892359" cy="3576680"/>
          </a:xfrm>
          <a:prstGeom prst="rect">
            <a:avLst/>
          </a:prstGeom>
        </p:spPr>
      </p:pic>
      <p:sp>
        <p:nvSpPr>
          <p:cNvPr id="10" name="TextBox 9">
            <a:extLst>
              <a:ext uri="{FF2B5EF4-FFF2-40B4-BE49-F238E27FC236}">
                <a16:creationId xmlns:a16="http://schemas.microsoft.com/office/drawing/2014/main" id="{F4673393-59E5-BBA6-CC76-6852B97E6533}"/>
              </a:ext>
            </a:extLst>
          </p:cNvPr>
          <p:cNvSpPr txBox="1"/>
          <p:nvPr/>
        </p:nvSpPr>
        <p:spPr>
          <a:xfrm>
            <a:off x="4843604" y="6012430"/>
            <a:ext cx="3781644" cy="646331"/>
          </a:xfrm>
          <a:prstGeom prst="rect">
            <a:avLst/>
          </a:prstGeom>
          <a:noFill/>
        </p:spPr>
        <p:txBody>
          <a:bodyPr wrap="square" rtlCol="0">
            <a:spAutoFit/>
          </a:bodyPr>
          <a:lstStyle/>
          <a:p>
            <a:r>
              <a:rPr lang="en-US" i="1" dirty="0"/>
              <a:t>Note: The Buckeye/Foley pulp and paper mill closed operations in 2023</a:t>
            </a:r>
          </a:p>
        </p:txBody>
      </p:sp>
    </p:spTree>
    <p:extLst>
      <p:ext uri="{BB962C8B-B14F-4D97-AF65-F5344CB8AC3E}">
        <p14:creationId xmlns:p14="http://schemas.microsoft.com/office/powerpoint/2010/main" val="3714497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722E4-B641-D693-C8FE-F4956BDC66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5ED55E-EC10-E97F-8F08-D7BD391995C0}"/>
              </a:ext>
            </a:extLst>
          </p:cNvPr>
          <p:cNvSpPr>
            <a:spLocks noGrp="1"/>
          </p:cNvSpPr>
          <p:nvPr>
            <p:ph type="ctrTitle"/>
          </p:nvPr>
        </p:nvSpPr>
        <p:spPr>
          <a:xfrm>
            <a:off x="382508" y="428973"/>
            <a:ext cx="8242740" cy="775138"/>
          </a:xfrm>
        </p:spPr>
        <p:txBody>
          <a:bodyPr>
            <a:noAutofit/>
          </a:bodyPr>
          <a:lstStyle/>
          <a:p>
            <a:r>
              <a:rPr lang="en-US" sz="3200" i="1" dirty="0"/>
              <a:t>Florida’s Springs Dilemma</a:t>
            </a:r>
            <a:br>
              <a:rPr lang="en-US" sz="3200" dirty="0"/>
            </a:br>
            <a:r>
              <a:rPr lang="en-US" sz="3600" b="1" dirty="0">
                <a:latin typeface="Arial Narrow" panose="020B0606020202030204" pitchFamily="34" charset="0"/>
              </a:rPr>
              <a:t>Suwannee River Water Management District</a:t>
            </a:r>
          </a:p>
        </p:txBody>
      </p:sp>
      <p:sp>
        <p:nvSpPr>
          <p:cNvPr id="3" name="Subtitle 2">
            <a:extLst>
              <a:ext uri="{FF2B5EF4-FFF2-40B4-BE49-F238E27FC236}">
                <a16:creationId xmlns:a16="http://schemas.microsoft.com/office/drawing/2014/main" id="{2916724B-1B3D-E6BC-B0C9-2101CC5A2D0C}"/>
              </a:ext>
            </a:extLst>
          </p:cNvPr>
          <p:cNvSpPr>
            <a:spLocks noGrp="1"/>
          </p:cNvSpPr>
          <p:nvPr>
            <p:ph type="subTitle" idx="1"/>
          </p:nvPr>
        </p:nvSpPr>
        <p:spPr>
          <a:xfrm>
            <a:off x="1611295" y="1336898"/>
            <a:ext cx="5785165" cy="775138"/>
          </a:xfrm>
        </p:spPr>
        <p:txBody>
          <a:bodyPr>
            <a:noAutofit/>
          </a:bodyPr>
          <a:lstStyle/>
          <a:p>
            <a:r>
              <a:rPr lang="en-US" sz="2800" dirty="0"/>
              <a:t>Largest for-profit, non-ag corporations that benefitted from free groundwater (2019 – 2023)</a:t>
            </a:r>
          </a:p>
          <a:p>
            <a:pPr marL="800100" lvl="1" indent="-342900">
              <a:buFont typeface="Arial" panose="020B0604020202020204" pitchFamily="34" charset="0"/>
              <a:buChar char="•"/>
            </a:pPr>
            <a:endParaRPr lang="en-US" sz="2800" dirty="0"/>
          </a:p>
          <a:p>
            <a:pPr marL="342900" indent="-342900">
              <a:buFont typeface="Arial" panose="020B0604020202020204" pitchFamily="34" charset="0"/>
              <a:buChar char="•"/>
            </a:pPr>
            <a:endParaRPr lang="en-US" sz="2800" dirty="0"/>
          </a:p>
        </p:txBody>
      </p:sp>
      <p:pic>
        <p:nvPicPr>
          <p:cNvPr id="5" name="Picture 6" descr="FSI_logo_color">
            <a:extLst>
              <a:ext uri="{FF2B5EF4-FFF2-40B4-BE49-F238E27FC236}">
                <a16:creationId xmlns:a16="http://schemas.microsoft.com/office/drawing/2014/main" id="{BF90583E-BE66-F465-EE19-C97FF8618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944" y="5827870"/>
            <a:ext cx="1885176" cy="847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4027AC3-5CD3-ECEE-FCDA-2ACB51BAD8F3}"/>
              </a:ext>
            </a:extLst>
          </p:cNvPr>
          <p:cNvPicPr>
            <a:picLocks noChangeAspect="1"/>
          </p:cNvPicPr>
          <p:nvPr/>
        </p:nvPicPr>
        <p:blipFill>
          <a:blip r:embed="rId3"/>
          <a:stretch>
            <a:fillRect/>
          </a:stretch>
        </p:blipFill>
        <p:spPr>
          <a:xfrm>
            <a:off x="370625" y="2793156"/>
            <a:ext cx="8402749" cy="2901927"/>
          </a:xfrm>
          <a:prstGeom prst="rect">
            <a:avLst/>
          </a:prstGeom>
        </p:spPr>
      </p:pic>
      <p:sp>
        <p:nvSpPr>
          <p:cNvPr id="7" name="TextBox 6">
            <a:extLst>
              <a:ext uri="{FF2B5EF4-FFF2-40B4-BE49-F238E27FC236}">
                <a16:creationId xmlns:a16="http://schemas.microsoft.com/office/drawing/2014/main" id="{C63C0C3D-FE2D-AF1A-A338-8185F92EFA1A}"/>
              </a:ext>
            </a:extLst>
          </p:cNvPr>
          <p:cNvSpPr txBox="1"/>
          <p:nvPr/>
        </p:nvSpPr>
        <p:spPr>
          <a:xfrm>
            <a:off x="4991730" y="5928252"/>
            <a:ext cx="3781644" cy="646331"/>
          </a:xfrm>
          <a:prstGeom prst="rect">
            <a:avLst/>
          </a:prstGeom>
          <a:noFill/>
        </p:spPr>
        <p:txBody>
          <a:bodyPr wrap="square" rtlCol="0">
            <a:spAutoFit/>
          </a:bodyPr>
          <a:lstStyle/>
          <a:p>
            <a:r>
              <a:rPr lang="en-US" i="1" dirty="0"/>
              <a:t>Note: The Buckeye/Foley pulp and paper mill closed operations in 2023</a:t>
            </a:r>
          </a:p>
        </p:txBody>
      </p:sp>
    </p:spTree>
    <p:extLst>
      <p:ext uri="{BB962C8B-B14F-4D97-AF65-F5344CB8AC3E}">
        <p14:creationId xmlns:p14="http://schemas.microsoft.com/office/powerpoint/2010/main" val="970585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2008"/>
          <p:cNvPicPr>
            <a:picLocks noChangeAspect="1" noChangeArrowheads="1"/>
          </p:cNvPicPr>
          <p:nvPr/>
        </p:nvPicPr>
        <p:blipFill>
          <a:blip r:embed="rId2">
            <a:extLst>
              <a:ext uri="{28A0092B-C50C-407E-A947-70E740481C1C}">
                <a14:useLocalDpi xmlns:a14="http://schemas.microsoft.com/office/drawing/2010/main" val="0"/>
              </a:ext>
            </a:extLst>
          </a:blip>
          <a:srcRect l="20848" r="18182"/>
          <a:stretch>
            <a:fillRect/>
          </a:stretch>
        </p:blipFill>
        <p:spPr bwMode="auto">
          <a:xfrm>
            <a:off x="6477000" y="0"/>
            <a:ext cx="266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2"/>
          <p:cNvPicPr>
            <a:picLocks noChangeAspect="1" noChangeArrowheads="1"/>
          </p:cNvPicPr>
          <p:nvPr/>
        </p:nvPicPr>
        <p:blipFill>
          <a:blip r:embed="rId3">
            <a:extLst>
              <a:ext uri="{28A0092B-C50C-407E-A947-70E740481C1C}">
                <a14:useLocalDpi xmlns:a14="http://schemas.microsoft.com/office/drawing/2010/main" val="0"/>
              </a:ext>
            </a:extLst>
          </a:blip>
          <a:srcRect l="27570" t="19136" r="33403" b="7037"/>
          <a:stretch>
            <a:fillRect/>
          </a:stretch>
        </p:blipFill>
        <p:spPr bwMode="auto">
          <a:xfrm>
            <a:off x="0" y="-33338"/>
            <a:ext cx="6477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1"/>
          <p:cNvSpPr txBox="1">
            <a:spLocks noChangeArrowheads="1"/>
          </p:cNvSpPr>
          <p:nvPr/>
        </p:nvSpPr>
        <p:spPr bwMode="auto">
          <a:xfrm>
            <a:off x="296863" y="228600"/>
            <a:ext cx="4114800" cy="1016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Florida’s Freshwater Comes From Rain</a:t>
            </a:r>
          </a:p>
        </p:txBody>
      </p:sp>
      <p:sp>
        <p:nvSpPr>
          <p:cNvPr id="5" name="TextBox 4"/>
          <p:cNvSpPr txBox="1"/>
          <p:nvPr/>
        </p:nvSpPr>
        <p:spPr>
          <a:xfrm>
            <a:off x="6448425" y="19050"/>
            <a:ext cx="2667000" cy="8340725"/>
          </a:xfrm>
          <a:prstGeom prst="rect">
            <a:avLst/>
          </a:prstGeom>
          <a:solidFill>
            <a:schemeClr val="accent3">
              <a:lumMod val="95000"/>
              <a:alpha val="40000"/>
            </a:schemeClr>
          </a:solid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Water Budget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Average Annual Rainfall: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50 – 60” per year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Average Annual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Evapotranspiration (ET):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35-45” per year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Average Annual Recharge of Water into the Floridan Aquifer: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 – 4” per year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94832-5F4B-052A-5BE4-6D87CFF0B007}"/>
              </a:ext>
            </a:extLst>
          </p:cNvPr>
          <p:cNvSpPr>
            <a:spLocks noGrp="1"/>
          </p:cNvSpPr>
          <p:nvPr>
            <p:ph type="ctrTitle"/>
          </p:nvPr>
        </p:nvSpPr>
        <p:spPr>
          <a:xfrm>
            <a:off x="400615" y="894047"/>
            <a:ext cx="8242740" cy="706437"/>
          </a:xfrm>
        </p:spPr>
        <p:txBody>
          <a:bodyPr>
            <a:noAutofit/>
          </a:bodyPr>
          <a:lstStyle/>
          <a:p>
            <a:r>
              <a:rPr lang="en-US" sz="3200" i="1" dirty="0"/>
              <a:t>Florida’s Springs Dilemma</a:t>
            </a:r>
            <a:br>
              <a:rPr lang="en-US" sz="3200" dirty="0"/>
            </a:br>
            <a:br>
              <a:rPr lang="en-US" sz="3200" dirty="0"/>
            </a:br>
            <a:r>
              <a:rPr lang="en-US" sz="3600" b="1" dirty="0">
                <a:latin typeface="Arial Narrow" panose="020B0606020202030204" pitchFamily="34" charset="0"/>
              </a:rPr>
              <a:t>St. Johns River Water Management District</a:t>
            </a:r>
          </a:p>
        </p:txBody>
      </p:sp>
      <p:sp>
        <p:nvSpPr>
          <p:cNvPr id="3" name="Subtitle 2">
            <a:extLst>
              <a:ext uri="{FF2B5EF4-FFF2-40B4-BE49-F238E27FC236}">
                <a16:creationId xmlns:a16="http://schemas.microsoft.com/office/drawing/2014/main" id="{67A29E71-2474-DC99-5E23-22E97ACF053B}"/>
              </a:ext>
            </a:extLst>
          </p:cNvPr>
          <p:cNvSpPr>
            <a:spLocks noGrp="1"/>
          </p:cNvSpPr>
          <p:nvPr>
            <p:ph type="subTitle" idx="1"/>
          </p:nvPr>
        </p:nvSpPr>
        <p:spPr>
          <a:xfrm>
            <a:off x="400615" y="1844776"/>
            <a:ext cx="4040321" cy="3934637"/>
          </a:xfrm>
        </p:spPr>
        <p:txBody>
          <a:bodyPr>
            <a:normAutofit fontScale="92500" lnSpcReduction="20000"/>
          </a:bodyPr>
          <a:lstStyle/>
          <a:p>
            <a:pPr marL="342900" indent="-342900" algn="l">
              <a:buFont typeface="Arial" panose="020B0604020202020204" pitchFamily="34" charset="0"/>
              <a:buChar char="•"/>
            </a:pPr>
            <a:r>
              <a:rPr lang="en-US" dirty="0"/>
              <a:t>All wells in the Floridan Aquifer</a:t>
            </a:r>
          </a:p>
          <a:p>
            <a:pPr marL="800100" lvl="1" indent="-342900" algn="l">
              <a:buFont typeface="Arial" panose="020B0604020202020204" pitchFamily="34" charset="0"/>
              <a:buChar char="•"/>
            </a:pPr>
            <a:r>
              <a:rPr lang="en-US" dirty="0"/>
              <a:t>2,109 permits, 9,171 large wells (1,306 MGD) in 2025</a:t>
            </a:r>
          </a:p>
          <a:p>
            <a:pPr marL="800100" lvl="1" indent="-342900" algn="l">
              <a:buFont typeface="Arial" panose="020B0604020202020204" pitchFamily="34" charset="0"/>
              <a:buChar char="•"/>
            </a:pPr>
            <a:r>
              <a:rPr lang="en-US" dirty="0"/>
              <a:t>Domestic and landscape irrigation wells 177,320</a:t>
            </a:r>
          </a:p>
          <a:p>
            <a:pPr marL="342900" indent="-342900" algn="l">
              <a:buFont typeface="Arial" panose="020B0604020202020204" pitchFamily="34" charset="0"/>
              <a:buChar char="•"/>
            </a:pPr>
            <a:r>
              <a:rPr lang="en-US" dirty="0"/>
              <a:t>2015 USGS est. total pumping 868 MGD</a:t>
            </a:r>
          </a:p>
          <a:p>
            <a:pPr marL="342900" indent="-342900" algn="l">
              <a:buFont typeface="Arial" panose="020B0604020202020204" pitchFamily="34" charset="0"/>
              <a:buChar char="•"/>
            </a:pPr>
            <a:r>
              <a:rPr lang="en-US" dirty="0"/>
              <a:t>2020-2025 reported pumping permitted wells 780 MGD </a:t>
            </a:r>
          </a:p>
          <a:p>
            <a:pPr marL="342900" indent="-342900" algn="l">
              <a:buFont typeface="Arial" panose="020B0604020202020204" pitchFamily="34" charset="0"/>
              <a:buChar char="•"/>
            </a:pPr>
            <a:r>
              <a:rPr lang="en-US" dirty="0"/>
              <a:t>Flow reduction in St. Johns River Basin 1950-2020</a:t>
            </a:r>
          </a:p>
          <a:p>
            <a:pPr marL="800100" lvl="1" indent="-342900" algn="l">
              <a:buFont typeface="Arial" panose="020B0604020202020204" pitchFamily="34" charset="0"/>
              <a:buChar char="•"/>
            </a:pPr>
            <a:r>
              <a:rPr lang="en-US" dirty="0"/>
              <a:t>Springs -26% (-255 MGD)</a:t>
            </a:r>
          </a:p>
          <a:p>
            <a:pPr marL="800100" lvl="1" indent="-342900" algn="l">
              <a:buFont typeface="Arial" panose="020B0604020202020204" pitchFamily="34" charset="0"/>
              <a:buChar char="•"/>
            </a:pPr>
            <a:r>
              <a:rPr lang="en-US" dirty="0"/>
              <a:t>River -22% (-1,128 MGD) </a:t>
            </a:r>
          </a:p>
          <a:p>
            <a:pPr marL="342900" indent="-342900" algn="l">
              <a:buFont typeface="Arial" panose="020B0604020202020204" pitchFamily="34" charset="0"/>
              <a:buChar char="•"/>
            </a:pPr>
            <a:endParaRPr lang="en-US" dirty="0"/>
          </a:p>
        </p:txBody>
      </p:sp>
      <p:pic>
        <p:nvPicPr>
          <p:cNvPr id="5" name="Picture 6" descr="FSI_logo_color">
            <a:extLst>
              <a:ext uri="{FF2B5EF4-FFF2-40B4-BE49-F238E27FC236}">
                <a16:creationId xmlns:a16="http://schemas.microsoft.com/office/drawing/2014/main" id="{A55A2C2E-0C03-5E02-3AFD-D9567A6B56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7955" y="5779413"/>
            <a:ext cx="2065639" cy="92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S:\Springs Data\Florida CUPs\SJRWMD_CUPs.jpg">
            <a:extLst>
              <a:ext uri="{FF2B5EF4-FFF2-40B4-BE49-F238E27FC236}">
                <a16:creationId xmlns:a16="http://schemas.microsoft.com/office/drawing/2014/main" id="{3DCC8D16-DFF5-4936-03FF-D76B91F5C6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688527"/>
            <a:ext cx="3989832" cy="5162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3166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86822-3A58-0126-2BE2-FB38483170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8EEC5D-BDB2-E85C-A8F1-197D69F2A57E}"/>
              </a:ext>
            </a:extLst>
          </p:cNvPr>
          <p:cNvSpPr>
            <a:spLocks noGrp="1"/>
          </p:cNvSpPr>
          <p:nvPr>
            <p:ph type="ctrTitle"/>
          </p:nvPr>
        </p:nvSpPr>
        <p:spPr>
          <a:xfrm>
            <a:off x="382508" y="428973"/>
            <a:ext cx="8242740" cy="775138"/>
          </a:xfrm>
        </p:spPr>
        <p:txBody>
          <a:bodyPr>
            <a:noAutofit/>
          </a:bodyPr>
          <a:lstStyle/>
          <a:p>
            <a:r>
              <a:rPr lang="en-US" sz="3200" i="1" dirty="0"/>
              <a:t>Florida’s Springs Dilemma</a:t>
            </a:r>
            <a:br>
              <a:rPr lang="en-US" sz="3200" dirty="0"/>
            </a:br>
            <a:r>
              <a:rPr lang="en-US" sz="3600" b="1" dirty="0">
                <a:latin typeface="Arial Narrow" panose="020B0606020202030204" pitchFamily="34" charset="0"/>
              </a:rPr>
              <a:t>St. Johns River Water Management District</a:t>
            </a:r>
          </a:p>
        </p:txBody>
      </p:sp>
      <p:sp>
        <p:nvSpPr>
          <p:cNvPr id="3" name="Subtitle 2">
            <a:extLst>
              <a:ext uri="{FF2B5EF4-FFF2-40B4-BE49-F238E27FC236}">
                <a16:creationId xmlns:a16="http://schemas.microsoft.com/office/drawing/2014/main" id="{57D3C0AE-F88D-5FE6-94A4-002D203825DA}"/>
              </a:ext>
            </a:extLst>
          </p:cNvPr>
          <p:cNvSpPr>
            <a:spLocks noGrp="1"/>
          </p:cNvSpPr>
          <p:nvPr>
            <p:ph type="subTitle" idx="1"/>
          </p:nvPr>
        </p:nvSpPr>
        <p:spPr>
          <a:xfrm>
            <a:off x="358743" y="1305664"/>
            <a:ext cx="8426514" cy="775138"/>
          </a:xfrm>
        </p:spPr>
        <p:txBody>
          <a:bodyPr>
            <a:normAutofit fontScale="92500" lnSpcReduction="10000"/>
          </a:bodyPr>
          <a:lstStyle/>
          <a:p>
            <a:r>
              <a:rPr lang="en-US" dirty="0"/>
              <a:t>Largest groundwater users</a:t>
            </a:r>
          </a:p>
          <a:p>
            <a:r>
              <a:rPr lang="en-US" dirty="0"/>
              <a:t>(&gt;6 MGD for 2020 – 2024)</a:t>
            </a:r>
          </a:p>
          <a:p>
            <a:pPr marL="800100" lvl="1"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5" name="Picture 6" descr="FSI_logo_color">
            <a:extLst>
              <a:ext uri="{FF2B5EF4-FFF2-40B4-BE49-F238E27FC236}">
                <a16:creationId xmlns:a16="http://schemas.microsoft.com/office/drawing/2014/main" id="{C09F9359-F468-327B-9D90-C1B9E31A1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7506" y="1305664"/>
            <a:ext cx="1642797" cy="738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E63B4777-5B87-5D85-C914-6C3B1D26A65E}"/>
              </a:ext>
            </a:extLst>
          </p:cNvPr>
          <p:cNvPicPr>
            <a:picLocks noChangeAspect="1"/>
          </p:cNvPicPr>
          <p:nvPr/>
        </p:nvPicPr>
        <p:blipFill>
          <a:blip r:embed="rId3"/>
          <a:stretch>
            <a:fillRect/>
          </a:stretch>
        </p:blipFill>
        <p:spPr>
          <a:xfrm>
            <a:off x="382508" y="2182355"/>
            <a:ext cx="8426514" cy="4508001"/>
          </a:xfrm>
          <a:prstGeom prst="rect">
            <a:avLst/>
          </a:prstGeom>
        </p:spPr>
      </p:pic>
    </p:spTree>
    <p:extLst>
      <p:ext uri="{BB962C8B-B14F-4D97-AF65-F5344CB8AC3E}">
        <p14:creationId xmlns:p14="http://schemas.microsoft.com/office/powerpoint/2010/main" val="999060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C6D68-3B81-D6D1-319B-645348E009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D84A8C-46E5-86FD-50B2-E19439828442}"/>
              </a:ext>
            </a:extLst>
          </p:cNvPr>
          <p:cNvSpPr>
            <a:spLocks noGrp="1"/>
          </p:cNvSpPr>
          <p:nvPr>
            <p:ph type="ctrTitle"/>
          </p:nvPr>
        </p:nvSpPr>
        <p:spPr>
          <a:xfrm>
            <a:off x="382508" y="428973"/>
            <a:ext cx="8242740" cy="775138"/>
          </a:xfrm>
        </p:spPr>
        <p:txBody>
          <a:bodyPr>
            <a:noAutofit/>
          </a:bodyPr>
          <a:lstStyle/>
          <a:p>
            <a:r>
              <a:rPr lang="en-US" sz="3200" i="1" dirty="0"/>
              <a:t>Florida’s Springs Dilemma</a:t>
            </a:r>
            <a:br>
              <a:rPr lang="en-US" sz="3200" dirty="0"/>
            </a:br>
            <a:r>
              <a:rPr lang="en-US" sz="3600" b="1" dirty="0">
                <a:latin typeface="Arial Narrow" panose="020B0606020202030204" pitchFamily="34" charset="0"/>
              </a:rPr>
              <a:t>St. Johns River Water Management District</a:t>
            </a:r>
          </a:p>
        </p:txBody>
      </p:sp>
      <p:sp>
        <p:nvSpPr>
          <p:cNvPr id="3" name="Subtitle 2">
            <a:extLst>
              <a:ext uri="{FF2B5EF4-FFF2-40B4-BE49-F238E27FC236}">
                <a16:creationId xmlns:a16="http://schemas.microsoft.com/office/drawing/2014/main" id="{7182A583-E67C-09B9-14D2-B221678CF923}"/>
              </a:ext>
            </a:extLst>
          </p:cNvPr>
          <p:cNvSpPr>
            <a:spLocks noGrp="1"/>
          </p:cNvSpPr>
          <p:nvPr>
            <p:ph type="subTitle" idx="1"/>
          </p:nvPr>
        </p:nvSpPr>
        <p:spPr>
          <a:xfrm>
            <a:off x="358743" y="1366451"/>
            <a:ext cx="8426514" cy="775138"/>
          </a:xfrm>
        </p:spPr>
        <p:txBody>
          <a:bodyPr>
            <a:normAutofit fontScale="92500" lnSpcReduction="10000"/>
          </a:bodyPr>
          <a:lstStyle/>
          <a:p>
            <a:r>
              <a:rPr lang="en-US" dirty="0"/>
              <a:t>Largest for-profit, non-agricultural corporations </a:t>
            </a:r>
          </a:p>
          <a:p>
            <a:r>
              <a:rPr lang="en-US" dirty="0"/>
              <a:t>benefiting from free groundwater</a:t>
            </a:r>
          </a:p>
          <a:p>
            <a:pPr marL="800100" lvl="1"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5" name="Picture 6" descr="FSI_logo_color">
            <a:extLst>
              <a:ext uri="{FF2B5EF4-FFF2-40B4-BE49-F238E27FC236}">
                <a16:creationId xmlns:a16="http://schemas.microsoft.com/office/drawing/2014/main" id="{665D8A31-C134-C113-C638-F0AEB4AC52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2451" y="130848"/>
            <a:ext cx="1283363" cy="5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5835BFA1-F4A8-FC33-8548-81F3E0D9E7F3}"/>
              </a:ext>
            </a:extLst>
          </p:cNvPr>
          <p:cNvPicPr>
            <a:picLocks noChangeAspect="1"/>
          </p:cNvPicPr>
          <p:nvPr/>
        </p:nvPicPr>
        <p:blipFill>
          <a:blip r:embed="rId3"/>
          <a:stretch>
            <a:fillRect/>
          </a:stretch>
        </p:blipFill>
        <p:spPr>
          <a:xfrm>
            <a:off x="449154" y="2202796"/>
            <a:ext cx="8245692" cy="4524356"/>
          </a:xfrm>
          <a:prstGeom prst="rect">
            <a:avLst/>
          </a:prstGeom>
        </p:spPr>
      </p:pic>
    </p:spTree>
    <p:extLst>
      <p:ext uri="{BB962C8B-B14F-4D97-AF65-F5344CB8AC3E}">
        <p14:creationId xmlns:p14="http://schemas.microsoft.com/office/powerpoint/2010/main" val="2771175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D4D59-098F-1CBF-F045-B96F33FDB2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FCA9DD-1A10-6BE1-5C82-7ABC6883AA76}"/>
              </a:ext>
            </a:extLst>
          </p:cNvPr>
          <p:cNvSpPr>
            <a:spLocks noGrp="1"/>
          </p:cNvSpPr>
          <p:nvPr>
            <p:ph type="ctrTitle"/>
          </p:nvPr>
        </p:nvSpPr>
        <p:spPr>
          <a:xfrm>
            <a:off x="382508" y="428973"/>
            <a:ext cx="8242740" cy="775138"/>
          </a:xfrm>
        </p:spPr>
        <p:txBody>
          <a:bodyPr>
            <a:noAutofit/>
          </a:bodyPr>
          <a:lstStyle/>
          <a:p>
            <a:r>
              <a:rPr lang="en-US" sz="3200" i="1" dirty="0"/>
              <a:t>Florida’s Springs Dilemma</a:t>
            </a:r>
            <a:br>
              <a:rPr lang="en-US" sz="3200" dirty="0"/>
            </a:br>
            <a:r>
              <a:rPr lang="en-US" sz="3600" b="1" dirty="0">
                <a:latin typeface="Arial Narrow" panose="020B0606020202030204" pitchFamily="34" charset="0"/>
              </a:rPr>
              <a:t>St. Johns River Water Management District</a:t>
            </a:r>
          </a:p>
        </p:txBody>
      </p:sp>
      <p:sp>
        <p:nvSpPr>
          <p:cNvPr id="3" name="Subtitle 2">
            <a:extLst>
              <a:ext uri="{FF2B5EF4-FFF2-40B4-BE49-F238E27FC236}">
                <a16:creationId xmlns:a16="http://schemas.microsoft.com/office/drawing/2014/main" id="{09B7BF50-8E9C-D4FF-4D2C-D53070284466}"/>
              </a:ext>
            </a:extLst>
          </p:cNvPr>
          <p:cNvSpPr>
            <a:spLocks noGrp="1"/>
          </p:cNvSpPr>
          <p:nvPr>
            <p:ph type="subTitle" idx="1"/>
          </p:nvPr>
        </p:nvSpPr>
        <p:spPr>
          <a:xfrm>
            <a:off x="358743" y="1366451"/>
            <a:ext cx="8426514" cy="484813"/>
          </a:xfrm>
        </p:spPr>
        <p:txBody>
          <a:bodyPr>
            <a:normAutofit/>
          </a:bodyPr>
          <a:lstStyle/>
          <a:p>
            <a:r>
              <a:rPr lang="en-US" dirty="0"/>
              <a:t>Largest agricultural groundwater users (2020-2024)</a:t>
            </a:r>
          </a:p>
          <a:p>
            <a:pPr marL="800100" lvl="1"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5" name="Picture 6" descr="FSI_logo_color">
            <a:extLst>
              <a:ext uri="{FF2B5EF4-FFF2-40B4-BE49-F238E27FC236}">
                <a16:creationId xmlns:a16="http://schemas.microsoft.com/office/drawing/2014/main" id="{35577078-ADBD-9104-3EE3-B9921DA92D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2451" y="130848"/>
            <a:ext cx="1283363" cy="5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9ECA852F-30AB-BD7D-6E2F-871A80E10401}"/>
              </a:ext>
            </a:extLst>
          </p:cNvPr>
          <p:cNvPicPr>
            <a:picLocks noChangeAspect="1"/>
          </p:cNvPicPr>
          <p:nvPr/>
        </p:nvPicPr>
        <p:blipFill>
          <a:blip r:embed="rId3"/>
          <a:stretch>
            <a:fillRect/>
          </a:stretch>
        </p:blipFill>
        <p:spPr>
          <a:xfrm>
            <a:off x="305721" y="2013604"/>
            <a:ext cx="8479536" cy="4145280"/>
          </a:xfrm>
          <a:prstGeom prst="rect">
            <a:avLst/>
          </a:prstGeom>
        </p:spPr>
      </p:pic>
    </p:spTree>
    <p:extLst>
      <p:ext uri="{BB962C8B-B14F-4D97-AF65-F5344CB8AC3E}">
        <p14:creationId xmlns:p14="http://schemas.microsoft.com/office/powerpoint/2010/main" val="1201291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C6D68-3B81-D6D1-319B-645348E009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D84A8C-46E5-86FD-50B2-E19439828442}"/>
              </a:ext>
            </a:extLst>
          </p:cNvPr>
          <p:cNvSpPr>
            <a:spLocks noGrp="1"/>
          </p:cNvSpPr>
          <p:nvPr>
            <p:ph type="ctrTitle"/>
          </p:nvPr>
        </p:nvSpPr>
        <p:spPr>
          <a:xfrm>
            <a:off x="382508" y="428973"/>
            <a:ext cx="8242740" cy="775138"/>
          </a:xfrm>
        </p:spPr>
        <p:txBody>
          <a:bodyPr>
            <a:noAutofit/>
          </a:bodyPr>
          <a:lstStyle/>
          <a:p>
            <a:r>
              <a:rPr lang="en-US" sz="3200" i="1" dirty="0"/>
              <a:t>Florida’s Springs Dilemma</a:t>
            </a:r>
            <a:br>
              <a:rPr lang="en-US" sz="3200" dirty="0"/>
            </a:br>
            <a:r>
              <a:rPr lang="en-US" sz="3600" b="1" dirty="0">
                <a:latin typeface="Arial Narrow" panose="020B0606020202030204" pitchFamily="34" charset="0"/>
              </a:rPr>
              <a:t>St. Johns River Water Management District</a:t>
            </a:r>
          </a:p>
        </p:txBody>
      </p:sp>
      <p:sp>
        <p:nvSpPr>
          <p:cNvPr id="3" name="Subtitle 2">
            <a:extLst>
              <a:ext uri="{FF2B5EF4-FFF2-40B4-BE49-F238E27FC236}">
                <a16:creationId xmlns:a16="http://schemas.microsoft.com/office/drawing/2014/main" id="{7182A583-E67C-09B9-14D2-B221678CF923}"/>
              </a:ext>
            </a:extLst>
          </p:cNvPr>
          <p:cNvSpPr>
            <a:spLocks noGrp="1"/>
          </p:cNvSpPr>
          <p:nvPr>
            <p:ph type="subTitle" idx="1"/>
          </p:nvPr>
        </p:nvSpPr>
        <p:spPr>
          <a:xfrm>
            <a:off x="290621" y="1284321"/>
            <a:ext cx="8426514" cy="484813"/>
          </a:xfrm>
        </p:spPr>
        <p:txBody>
          <a:bodyPr>
            <a:normAutofit/>
          </a:bodyPr>
          <a:lstStyle/>
          <a:p>
            <a:r>
              <a:rPr lang="en-US" dirty="0"/>
              <a:t>Largest agricultural groundwater permits</a:t>
            </a:r>
          </a:p>
          <a:p>
            <a:pPr marL="800100" lvl="1"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5" name="Picture 6" descr="FSI_logo_color">
            <a:extLst>
              <a:ext uri="{FF2B5EF4-FFF2-40B4-BE49-F238E27FC236}">
                <a16:creationId xmlns:a16="http://schemas.microsoft.com/office/drawing/2014/main" id="{665D8A31-C134-C113-C638-F0AEB4AC52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2451" y="130848"/>
            <a:ext cx="1283363" cy="5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D7910CA3-5D66-127E-1C5F-8DCEF54EB027}"/>
              </a:ext>
            </a:extLst>
          </p:cNvPr>
          <p:cNvPicPr>
            <a:picLocks noChangeAspect="1"/>
          </p:cNvPicPr>
          <p:nvPr/>
        </p:nvPicPr>
        <p:blipFill>
          <a:blip r:embed="rId3"/>
          <a:srcRect b="4202"/>
          <a:stretch>
            <a:fillRect/>
          </a:stretch>
        </p:blipFill>
        <p:spPr>
          <a:xfrm>
            <a:off x="653324" y="1853184"/>
            <a:ext cx="3575304" cy="4794504"/>
          </a:xfrm>
          <a:prstGeom prst="rect">
            <a:avLst/>
          </a:prstGeom>
        </p:spPr>
      </p:pic>
      <p:pic>
        <p:nvPicPr>
          <p:cNvPr id="8" name="Picture 7">
            <a:extLst>
              <a:ext uri="{FF2B5EF4-FFF2-40B4-BE49-F238E27FC236}">
                <a16:creationId xmlns:a16="http://schemas.microsoft.com/office/drawing/2014/main" id="{0B528CB1-7A40-70C6-4BA2-D56D74662466}"/>
              </a:ext>
            </a:extLst>
          </p:cNvPr>
          <p:cNvPicPr>
            <a:picLocks noChangeAspect="1"/>
          </p:cNvPicPr>
          <p:nvPr/>
        </p:nvPicPr>
        <p:blipFill>
          <a:blip r:embed="rId4"/>
          <a:srcRect b="11381"/>
          <a:stretch>
            <a:fillRect/>
          </a:stretch>
        </p:blipFill>
        <p:spPr>
          <a:xfrm>
            <a:off x="4719290" y="1851264"/>
            <a:ext cx="3575304" cy="4794504"/>
          </a:xfrm>
          <a:prstGeom prst="rect">
            <a:avLst/>
          </a:prstGeom>
        </p:spPr>
      </p:pic>
    </p:spTree>
    <p:extLst>
      <p:ext uri="{BB962C8B-B14F-4D97-AF65-F5344CB8AC3E}">
        <p14:creationId xmlns:p14="http://schemas.microsoft.com/office/powerpoint/2010/main" val="2416403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94832-5F4B-052A-5BE4-6D87CFF0B007}"/>
              </a:ext>
            </a:extLst>
          </p:cNvPr>
          <p:cNvSpPr>
            <a:spLocks noGrp="1"/>
          </p:cNvSpPr>
          <p:nvPr>
            <p:ph type="ctrTitle"/>
          </p:nvPr>
        </p:nvSpPr>
        <p:spPr>
          <a:xfrm>
            <a:off x="160020" y="894047"/>
            <a:ext cx="8789670" cy="706437"/>
          </a:xfrm>
        </p:spPr>
        <p:txBody>
          <a:bodyPr>
            <a:noAutofit/>
          </a:bodyPr>
          <a:lstStyle/>
          <a:p>
            <a:r>
              <a:rPr lang="en-US" sz="3200" i="1" dirty="0"/>
              <a:t>Florida’s Springs Dilemma</a:t>
            </a:r>
            <a:br>
              <a:rPr lang="en-US" sz="3200" dirty="0"/>
            </a:br>
            <a:br>
              <a:rPr lang="en-US" sz="3200" dirty="0"/>
            </a:br>
            <a:r>
              <a:rPr lang="en-US" sz="3600" b="1" dirty="0">
                <a:latin typeface="Arial Narrow" panose="020B0606020202030204" pitchFamily="34" charset="0"/>
              </a:rPr>
              <a:t>Southwest Florida Water Management District</a:t>
            </a:r>
          </a:p>
        </p:txBody>
      </p:sp>
      <p:sp>
        <p:nvSpPr>
          <p:cNvPr id="3" name="Subtitle 2">
            <a:extLst>
              <a:ext uri="{FF2B5EF4-FFF2-40B4-BE49-F238E27FC236}">
                <a16:creationId xmlns:a16="http://schemas.microsoft.com/office/drawing/2014/main" id="{67A29E71-2474-DC99-5E23-22E97ACF053B}"/>
              </a:ext>
            </a:extLst>
          </p:cNvPr>
          <p:cNvSpPr>
            <a:spLocks noGrp="1"/>
          </p:cNvSpPr>
          <p:nvPr>
            <p:ph type="subTitle" idx="1"/>
          </p:nvPr>
        </p:nvSpPr>
        <p:spPr>
          <a:xfrm>
            <a:off x="514534" y="1680184"/>
            <a:ext cx="4040321" cy="3934637"/>
          </a:xfrm>
        </p:spPr>
        <p:txBody>
          <a:bodyPr>
            <a:normAutofit fontScale="92500" lnSpcReduction="10000"/>
          </a:bodyPr>
          <a:lstStyle/>
          <a:p>
            <a:pPr marL="342900" indent="-342900" algn="l">
              <a:buFont typeface="Arial" panose="020B0604020202020204" pitchFamily="34" charset="0"/>
              <a:buChar char="•"/>
            </a:pPr>
            <a:r>
              <a:rPr lang="en-US" dirty="0"/>
              <a:t>All wells in the Floridan Aquifer</a:t>
            </a:r>
          </a:p>
          <a:p>
            <a:pPr marL="800100" lvl="1" indent="-342900" algn="l">
              <a:buFont typeface="Arial" panose="020B0604020202020204" pitchFamily="34" charset="0"/>
              <a:buChar char="•"/>
            </a:pPr>
            <a:r>
              <a:rPr lang="en-US" dirty="0"/>
              <a:t>4,298 permitted large wells (1,279 for 980 MGD) in 2025</a:t>
            </a:r>
          </a:p>
          <a:p>
            <a:pPr marL="800100" lvl="1" indent="-342900" algn="l">
              <a:buFont typeface="Arial" panose="020B0604020202020204" pitchFamily="34" charset="0"/>
              <a:buChar char="•"/>
            </a:pPr>
            <a:r>
              <a:rPr lang="en-US" dirty="0"/>
              <a:t>Domestic and landscape irrigation wells 85,484</a:t>
            </a:r>
          </a:p>
          <a:p>
            <a:pPr marL="342900" indent="-342900" algn="l">
              <a:buFont typeface="Arial" panose="020B0604020202020204" pitchFamily="34" charset="0"/>
              <a:buChar char="•"/>
            </a:pPr>
            <a:r>
              <a:rPr lang="en-US" dirty="0"/>
              <a:t>Flow reduction in Nature Coast Basin</a:t>
            </a:r>
          </a:p>
          <a:p>
            <a:pPr marL="800100" lvl="1" indent="-342900" algn="l">
              <a:buFont typeface="Arial" panose="020B0604020202020204" pitchFamily="34" charset="0"/>
              <a:buChar char="•"/>
            </a:pPr>
            <a:r>
              <a:rPr lang="en-US" dirty="0"/>
              <a:t>Springs -18% (-379 MGD) by 2010</a:t>
            </a:r>
          </a:p>
          <a:p>
            <a:pPr marL="800100" lvl="1" indent="-342900" algn="l">
              <a:buFont typeface="Arial" panose="020B0604020202020204" pitchFamily="34" charset="0"/>
              <a:buChar char="•"/>
            </a:pPr>
            <a:r>
              <a:rPr lang="en-US" dirty="0"/>
              <a:t>2015 USGS est. total pumping 773 MGD</a:t>
            </a:r>
          </a:p>
          <a:p>
            <a:pPr marL="800100" lvl="1" indent="-342900" algn="l">
              <a:buFont typeface="Arial" panose="020B0604020202020204" pitchFamily="34" charset="0"/>
              <a:buChar char="•"/>
            </a:pPr>
            <a:r>
              <a:rPr lang="en-US" dirty="0"/>
              <a:t>2020-2025 reported pumping large wells 593 MGD </a:t>
            </a:r>
          </a:p>
          <a:p>
            <a:pPr marL="342900" indent="-342900" algn="l">
              <a:buFont typeface="Arial" panose="020B0604020202020204" pitchFamily="34" charset="0"/>
              <a:buChar char="•"/>
            </a:pPr>
            <a:endParaRPr lang="en-US" dirty="0"/>
          </a:p>
        </p:txBody>
      </p:sp>
      <p:pic>
        <p:nvPicPr>
          <p:cNvPr id="5" name="Picture 6" descr="FSI_logo_color">
            <a:extLst>
              <a:ext uri="{FF2B5EF4-FFF2-40B4-BE49-F238E27FC236}">
                <a16:creationId xmlns:a16="http://schemas.microsoft.com/office/drawing/2014/main" id="{A55A2C2E-0C03-5E02-3AFD-D9567A6B56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9466" y="5709470"/>
            <a:ext cx="2065639" cy="92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S:\Springs Data\Florida CUPs\SWFWMD_CUPs.jpg">
            <a:extLst>
              <a:ext uri="{FF2B5EF4-FFF2-40B4-BE49-F238E27FC236}">
                <a16:creationId xmlns:a16="http://schemas.microsoft.com/office/drawing/2014/main" id="{8D2014CE-18AE-EAF4-ED3C-B99F18A4F3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1527588"/>
            <a:ext cx="3920490" cy="50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47804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C6D68-3B81-D6D1-319B-645348E009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D84A8C-46E5-86FD-50B2-E19439828442}"/>
              </a:ext>
            </a:extLst>
          </p:cNvPr>
          <p:cNvSpPr>
            <a:spLocks noGrp="1"/>
          </p:cNvSpPr>
          <p:nvPr>
            <p:ph type="ctrTitle"/>
          </p:nvPr>
        </p:nvSpPr>
        <p:spPr>
          <a:xfrm>
            <a:off x="426865" y="695249"/>
            <a:ext cx="8242740" cy="775138"/>
          </a:xfrm>
        </p:spPr>
        <p:txBody>
          <a:bodyPr>
            <a:noAutofit/>
          </a:bodyPr>
          <a:lstStyle/>
          <a:p>
            <a:r>
              <a:rPr lang="en-US" sz="3200" i="1" dirty="0"/>
              <a:t>Florida’s Springs Dilemma</a:t>
            </a:r>
            <a:br>
              <a:rPr lang="en-US" sz="3200" dirty="0"/>
            </a:br>
            <a:r>
              <a:rPr lang="en-US" sz="3200" b="1" dirty="0">
                <a:latin typeface="Arial Narrow" panose="020B0606020202030204" pitchFamily="34" charset="0"/>
              </a:rPr>
              <a:t>Southwest Florida Water Management District</a:t>
            </a:r>
          </a:p>
        </p:txBody>
      </p:sp>
      <p:sp>
        <p:nvSpPr>
          <p:cNvPr id="3" name="Subtitle 2">
            <a:extLst>
              <a:ext uri="{FF2B5EF4-FFF2-40B4-BE49-F238E27FC236}">
                <a16:creationId xmlns:a16="http://schemas.microsoft.com/office/drawing/2014/main" id="{7182A583-E67C-09B9-14D2-B221678CF923}"/>
              </a:ext>
            </a:extLst>
          </p:cNvPr>
          <p:cNvSpPr>
            <a:spLocks noGrp="1"/>
          </p:cNvSpPr>
          <p:nvPr>
            <p:ph type="subTitle" idx="1"/>
          </p:nvPr>
        </p:nvSpPr>
        <p:spPr>
          <a:xfrm>
            <a:off x="290621" y="1470387"/>
            <a:ext cx="8426514" cy="484813"/>
          </a:xfrm>
        </p:spPr>
        <p:txBody>
          <a:bodyPr>
            <a:normAutofit/>
          </a:bodyPr>
          <a:lstStyle/>
          <a:p>
            <a:r>
              <a:rPr lang="en-US" dirty="0"/>
              <a:t>Largest Groundwater Permits</a:t>
            </a:r>
          </a:p>
          <a:p>
            <a:pPr marL="800100" lvl="1"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5" name="Picture 6" descr="FSI_logo_color">
            <a:extLst>
              <a:ext uri="{FF2B5EF4-FFF2-40B4-BE49-F238E27FC236}">
                <a16:creationId xmlns:a16="http://schemas.microsoft.com/office/drawing/2014/main" id="{665D8A31-C134-C113-C638-F0AEB4AC52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2451" y="130848"/>
            <a:ext cx="1283363" cy="5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584531D-97BF-1194-2973-5CC41C62A225}"/>
              </a:ext>
            </a:extLst>
          </p:cNvPr>
          <p:cNvPicPr>
            <a:picLocks noChangeAspect="1"/>
          </p:cNvPicPr>
          <p:nvPr/>
        </p:nvPicPr>
        <p:blipFill>
          <a:blip r:embed="rId3"/>
          <a:stretch>
            <a:fillRect/>
          </a:stretch>
        </p:blipFill>
        <p:spPr>
          <a:xfrm>
            <a:off x="167640" y="1955200"/>
            <a:ext cx="4404360" cy="4677156"/>
          </a:xfrm>
          <a:prstGeom prst="rect">
            <a:avLst/>
          </a:prstGeom>
        </p:spPr>
      </p:pic>
      <p:pic>
        <p:nvPicPr>
          <p:cNvPr id="14" name="Picture 13">
            <a:extLst>
              <a:ext uri="{FF2B5EF4-FFF2-40B4-BE49-F238E27FC236}">
                <a16:creationId xmlns:a16="http://schemas.microsoft.com/office/drawing/2014/main" id="{B263EC7B-CE59-5987-A279-5C41FADC1520}"/>
              </a:ext>
            </a:extLst>
          </p:cNvPr>
          <p:cNvPicPr>
            <a:picLocks noChangeAspect="1"/>
          </p:cNvPicPr>
          <p:nvPr/>
        </p:nvPicPr>
        <p:blipFill>
          <a:blip r:embed="rId4"/>
          <a:stretch>
            <a:fillRect/>
          </a:stretch>
        </p:blipFill>
        <p:spPr>
          <a:xfrm>
            <a:off x="4655820" y="1955200"/>
            <a:ext cx="4404360" cy="4677156"/>
          </a:xfrm>
          <a:prstGeom prst="rect">
            <a:avLst/>
          </a:prstGeom>
        </p:spPr>
      </p:pic>
    </p:spTree>
    <p:extLst>
      <p:ext uri="{BB962C8B-B14F-4D97-AF65-F5344CB8AC3E}">
        <p14:creationId xmlns:p14="http://schemas.microsoft.com/office/powerpoint/2010/main" val="3392283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107F4-8CD2-F785-08F1-E51A0427AA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B90292-AFB0-DDE0-172E-06C229D1A1B5}"/>
              </a:ext>
            </a:extLst>
          </p:cNvPr>
          <p:cNvSpPr>
            <a:spLocks noGrp="1"/>
          </p:cNvSpPr>
          <p:nvPr>
            <p:ph type="ctrTitle"/>
          </p:nvPr>
        </p:nvSpPr>
        <p:spPr>
          <a:xfrm>
            <a:off x="426865" y="695249"/>
            <a:ext cx="8242740" cy="775138"/>
          </a:xfrm>
        </p:spPr>
        <p:txBody>
          <a:bodyPr>
            <a:noAutofit/>
          </a:bodyPr>
          <a:lstStyle/>
          <a:p>
            <a:r>
              <a:rPr lang="en-US" sz="3200" i="1" dirty="0"/>
              <a:t>Florida’s Springs Dilemma</a:t>
            </a:r>
            <a:br>
              <a:rPr lang="en-US" sz="3200" dirty="0"/>
            </a:br>
            <a:r>
              <a:rPr lang="en-US" sz="3200" b="1" dirty="0">
                <a:latin typeface="Arial Narrow" panose="020B0606020202030204" pitchFamily="34" charset="0"/>
              </a:rPr>
              <a:t>Southwest Florida Water Management District</a:t>
            </a:r>
          </a:p>
        </p:txBody>
      </p:sp>
      <p:sp>
        <p:nvSpPr>
          <p:cNvPr id="3" name="Subtitle 2">
            <a:extLst>
              <a:ext uri="{FF2B5EF4-FFF2-40B4-BE49-F238E27FC236}">
                <a16:creationId xmlns:a16="http://schemas.microsoft.com/office/drawing/2014/main" id="{186DF1CB-978E-945D-CFA7-10F81C8DDC24}"/>
              </a:ext>
            </a:extLst>
          </p:cNvPr>
          <p:cNvSpPr>
            <a:spLocks noGrp="1"/>
          </p:cNvSpPr>
          <p:nvPr>
            <p:ph type="subTitle" idx="1"/>
          </p:nvPr>
        </p:nvSpPr>
        <p:spPr>
          <a:xfrm>
            <a:off x="290621" y="1470387"/>
            <a:ext cx="8426514" cy="484813"/>
          </a:xfrm>
        </p:spPr>
        <p:txBody>
          <a:bodyPr>
            <a:normAutofit/>
          </a:bodyPr>
          <a:lstStyle/>
          <a:p>
            <a:r>
              <a:rPr lang="en-US" dirty="0"/>
              <a:t>Largest Multiple Groundwater Permits – Mosaic Fertilizer</a:t>
            </a:r>
          </a:p>
          <a:p>
            <a:pPr marL="800100" lvl="1"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5" name="Picture 6" descr="FSI_logo_color">
            <a:extLst>
              <a:ext uri="{FF2B5EF4-FFF2-40B4-BE49-F238E27FC236}">
                <a16:creationId xmlns:a16="http://schemas.microsoft.com/office/drawing/2014/main" id="{69461488-BAF1-E529-43E2-2ACD87E6EE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2451" y="130848"/>
            <a:ext cx="1283363" cy="5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186A170-3F67-D38C-8CA5-CD499705DC53}"/>
              </a:ext>
            </a:extLst>
          </p:cNvPr>
          <p:cNvPicPr>
            <a:picLocks noChangeAspect="1"/>
          </p:cNvPicPr>
          <p:nvPr/>
        </p:nvPicPr>
        <p:blipFill>
          <a:blip r:embed="rId3"/>
          <a:stretch>
            <a:fillRect/>
          </a:stretch>
        </p:blipFill>
        <p:spPr>
          <a:xfrm>
            <a:off x="1411986" y="1955200"/>
            <a:ext cx="6566154" cy="4847628"/>
          </a:xfrm>
          <a:prstGeom prst="rect">
            <a:avLst/>
          </a:prstGeom>
        </p:spPr>
      </p:pic>
    </p:spTree>
    <p:extLst>
      <p:ext uri="{BB962C8B-B14F-4D97-AF65-F5344CB8AC3E}">
        <p14:creationId xmlns:p14="http://schemas.microsoft.com/office/powerpoint/2010/main" val="433727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51058-D146-2DE1-05D3-1B7A185B2D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34E5D5-8598-9A13-EDFB-174CE0FB94FB}"/>
              </a:ext>
            </a:extLst>
          </p:cNvPr>
          <p:cNvSpPr>
            <a:spLocks noGrp="1"/>
          </p:cNvSpPr>
          <p:nvPr>
            <p:ph type="ctrTitle"/>
          </p:nvPr>
        </p:nvSpPr>
        <p:spPr>
          <a:xfrm>
            <a:off x="426865" y="695249"/>
            <a:ext cx="8242740" cy="775138"/>
          </a:xfrm>
        </p:spPr>
        <p:txBody>
          <a:bodyPr>
            <a:noAutofit/>
          </a:bodyPr>
          <a:lstStyle/>
          <a:p>
            <a:r>
              <a:rPr lang="en-US" sz="3200" i="1" dirty="0"/>
              <a:t>Florida’s Springs Dilemma</a:t>
            </a:r>
            <a:br>
              <a:rPr lang="en-US" sz="3200" dirty="0"/>
            </a:br>
            <a:r>
              <a:rPr lang="en-US" sz="3200" b="1" dirty="0">
                <a:latin typeface="Arial Narrow" panose="020B0606020202030204" pitchFamily="34" charset="0"/>
              </a:rPr>
              <a:t>Southwest Florida Water Management District</a:t>
            </a:r>
          </a:p>
        </p:txBody>
      </p:sp>
      <p:sp>
        <p:nvSpPr>
          <p:cNvPr id="3" name="Subtitle 2">
            <a:extLst>
              <a:ext uri="{FF2B5EF4-FFF2-40B4-BE49-F238E27FC236}">
                <a16:creationId xmlns:a16="http://schemas.microsoft.com/office/drawing/2014/main" id="{3B4AA387-36A4-EF62-5D22-3D3BFDD505BF}"/>
              </a:ext>
            </a:extLst>
          </p:cNvPr>
          <p:cNvSpPr>
            <a:spLocks noGrp="1"/>
          </p:cNvSpPr>
          <p:nvPr>
            <p:ph type="subTitle" idx="1"/>
          </p:nvPr>
        </p:nvSpPr>
        <p:spPr>
          <a:xfrm>
            <a:off x="358743" y="1615549"/>
            <a:ext cx="8426514" cy="484813"/>
          </a:xfrm>
        </p:spPr>
        <p:txBody>
          <a:bodyPr>
            <a:normAutofit/>
          </a:bodyPr>
          <a:lstStyle/>
          <a:p>
            <a:r>
              <a:rPr lang="en-US" dirty="0"/>
              <a:t>Largest Multiple Groundwater Permits – Alico Groves</a:t>
            </a:r>
          </a:p>
          <a:p>
            <a:pPr marL="800100" lvl="1"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5" name="Picture 6" descr="FSI_logo_color">
            <a:extLst>
              <a:ext uri="{FF2B5EF4-FFF2-40B4-BE49-F238E27FC236}">
                <a16:creationId xmlns:a16="http://schemas.microsoft.com/office/drawing/2014/main" id="{72EC5FED-2D52-6A5D-D90A-E0E1E8392B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2451" y="130848"/>
            <a:ext cx="1283363" cy="5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86747488-3820-25DC-0AA9-EEB92C3CDF2C}"/>
              </a:ext>
            </a:extLst>
          </p:cNvPr>
          <p:cNvPicPr>
            <a:picLocks noChangeAspect="1"/>
          </p:cNvPicPr>
          <p:nvPr/>
        </p:nvPicPr>
        <p:blipFill>
          <a:blip r:embed="rId3"/>
          <a:stretch>
            <a:fillRect/>
          </a:stretch>
        </p:blipFill>
        <p:spPr>
          <a:xfrm>
            <a:off x="486692" y="2245525"/>
            <a:ext cx="8316160" cy="3721779"/>
          </a:xfrm>
          <a:prstGeom prst="rect">
            <a:avLst/>
          </a:prstGeom>
        </p:spPr>
      </p:pic>
    </p:spTree>
    <p:extLst>
      <p:ext uri="{BB962C8B-B14F-4D97-AF65-F5344CB8AC3E}">
        <p14:creationId xmlns:p14="http://schemas.microsoft.com/office/powerpoint/2010/main" val="90390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827FF-0D56-0362-7663-454E48727F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1CE5E2-A946-BBDE-A2AD-7889939992C7}"/>
              </a:ext>
            </a:extLst>
          </p:cNvPr>
          <p:cNvSpPr>
            <a:spLocks noGrp="1"/>
          </p:cNvSpPr>
          <p:nvPr>
            <p:ph type="ctrTitle"/>
          </p:nvPr>
        </p:nvSpPr>
        <p:spPr>
          <a:xfrm>
            <a:off x="426865" y="492726"/>
            <a:ext cx="8242740" cy="775138"/>
          </a:xfrm>
        </p:spPr>
        <p:txBody>
          <a:bodyPr>
            <a:noAutofit/>
          </a:bodyPr>
          <a:lstStyle/>
          <a:p>
            <a:r>
              <a:rPr lang="en-US" sz="3200" i="1" dirty="0"/>
              <a:t>Florida’s Springs Dilemma</a:t>
            </a:r>
            <a:br>
              <a:rPr lang="en-US" sz="3200" dirty="0"/>
            </a:br>
            <a:r>
              <a:rPr lang="en-US" sz="3200" b="1" dirty="0">
                <a:latin typeface="Arial Narrow" panose="020B0606020202030204" pitchFamily="34" charset="0"/>
              </a:rPr>
              <a:t>Southwest Florida Water Management District</a:t>
            </a:r>
          </a:p>
        </p:txBody>
      </p:sp>
      <p:sp>
        <p:nvSpPr>
          <p:cNvPr id="3" name="Subtitle 2">
            <a:extLst>
              <a:ext uri="{FF2B5EF4-FFF2-40B4-BE49-F238E27FC236}">
                <a16:creationId xmlns:a16="http://schemas.microsoft.com/office/drawing/2014/main" id="{99D0B9D7-3AC1-2477-F29E-9CA2AF59A77B}"/>
              </a:ext>
            </a:extLst>
          </p:cNvPr>
          <p:cNvSpPr>
            <a:spLocks noGrp="1"/>
          </p:cNvSpPr>
          <p:nvPr>
            <p:ph type="subTitle" idx="1"/>
          </p:nvPr>
        </p:nvSpPr>
        <p:spPr>
          <a:xfrm>
            <a:off x="334978" y="1311765"/>
            <a:ext cx="8426514" cy="484813"/>
          </a:xfrm>
        </p:spPr>
        <p:txBody>
          <a:bodyPr>
            <a:normAutofit/>
          </a:bodyPr>
          <a:lstStyle/>
          <a:p>
            <a:r>
              <a:rPr lang="en-US" dirty="0"/>
              <a:t>Largest Multiple Groundwater Permits – Ben Hill Griffin, Inc.</a:t>
            </a:r>
          </a:p>
        </p:txBody>
      </p:sp>
      <p:pic>
        <p:nvPicPr>
          <p:cNvPr id="5" name="Picture 6" descr="FSI_logo_color">
            <a:extLst>
              <a:ext uri="{FF2B5EF4-FFF2-40B4-BE49-F238E27FC236}">
                <a16:creationId xmlns:a16="http://schemas.microsoft.com/office/drawing/2014/main" id="{79A6A333-32AB-9F37-40B7-702EF663CF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2451" y="130848"/>
            <a:ext cx="1283363" cy="5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EFFA43AC-8455-3568-5489-8BA0CB2BFBB3}"/>
              </a:ext>
            </a:extLst>
          </p:cNvPr>
          <p:cNvPicPr>
            <a:picLocks noChangeAspect="1"/>
          </p:cNvPicPr>
          <p:nvPr/>
        </p:nvPicPr>
        <p:blipFill>
          <a:blip r:embed="rId3"/>
          <a:stretch>
            <a:fillRect/>
          </a:stretch>
        </p:blipFill>
        <p:spPr>
          <a:xfrm>
            <a:off x="1334643" y="1840479"/>
            <a:ext cx="6474714" cy="4780120"/>
          </a:xfrm>
          <a:prstGeom prst="rect">
            <a:avLst/>
          </a:prstGeom>
        </p:spPr>
      </p:pic>
    </p:spTree>
    <p:extLst>
      <p:ext uri="{BB962C8B-B14F-4D97-AF65-F5344CB8AC3E}">
        <p14:creationId xmlns:p14="http://schemas.microsoft.com/office/powerpoint/2010/main" val="329957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7"/>
          <p:cNvPicPr>
            <a:picLocks noChangeAspect="1" noChangeArrowheads="1"/>
          </p:cNvPicPr>
          <p:nvPr/>
        </p:nvPicPr>
        <p:blipFill>
          <a:blip r:embed="rId3">
            <a:extLst>
              <a:ext uri="{28A0092B-C50C-407E-A947-70E740481C1C}">
                <a14:useLocalDpi xmlns:a14="http://schemas.microsoft.com/office/drawing/2010/main" val="0"/>
              </a:ext>
            </a:extLst>
          </a:blip>
          <a:srcRect l="33264" t="36420" r="23889" b="8641"/>
          <a:stretch>
            <a:fillRect/>
          </a:stretch>
        </p:blipFill>
        <p:spPr bwMode="auto">
          <a:xfrm>
            <a:off x="1654556" y="1551220"/>
            <a:ext cx="5889244" cy="4247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3" name="Rectangle 2"/>
          <p:cNvSpPr>
            <a:spLocks noGrp="1" noChangeArrowheads="1"/>
          </p:cNvSpPr>
          <p:nvPr>
            <p:ph type="title"/>
          </p:nvPr>
        </p:nvSpPr>
        <p:spPr>
          <a:xfrm>
            <a:off x="184150" y="596900"/>
            <a:ext cx="8839200" cy="563563"/>
          </a:xfrm>
          <a:noFill/>
        </p:spPr>
        <p:txBody>
          <a:bodyPr/>
          <a:lstStyle/>
          <a:p>
            <a:r>
              <a:rPr lang="en-US" altLang="en-US" sz="3200" dirty="0"/>
              <a:t>Floridan Aquifer Recharge = 6% of Rainfall or about 10.5 BGD to Florida’s springs</a:t>
            </a:r>
          </a:p>
        </p:txBody>
      </p:sp>
      <p:sp>
        <p:nvSpPr>
          <p:cNvPr id="4" name="Rectangle 2"/>
          <p:cNvSpPr txBox="1">
            <a:spLocks noChangeArrowheads="1"/>
          </p:cNvSpPr>
          <p:nvPr/>
        </p:nvSpPr>
        <p:spPr bwMode="auto">
          <a:xfrm>
            <a:off x="2023872" y="2876147"/>
            <a:ext cx="2133600" cy="373063"/>
          </a:xfrm>
          <a:prstGeom prst="rect">
            <a:avLst/>
          </a:prstGeom>
          <a:solidFill>
            <a:schemeClr val="accent1"/>
          </a:solid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Arial"/>
                <a:ea typeface="+mj-ea"/>
                <a:cs typeface="+mj-cs"/>
              </a:rPr>
              <a:t>Precipitation</a:t>
            </a:r>
          </a:p>
        </p:txBody>
      </p:sp>
      <p:sp>
        <p:nvSpPr>
          <p:cNvPr id="5" name="Rectangle 2"/>
          <p:cNvSpPr txBox="1">
            <a:spLocks noChangeArrowheads="1"/>
          </p:cNvSpPr>
          <p:nvPr/>
        </p:nvSpPr>
        <p:spPr bwMode="auto">
          <a:xfrm>
            <a:off x="5235956" y="3318192"/>
            <a:ext cx="2362200" cy="460375"/>
          </a:xfrm>
          <a:prstGeom prst="rect">
            <a:avLst/>
          </a:prstGeom>
          <a:solidFill>
            <a:schemeClr val="accent1"/>
          </a:solid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Arial"/>
                <a:ea typeface="+mj-ea"/>
                <a:cs typeface="+mj-cs"/>
              </a:rPr>
              <a:t>Evaporation</a:t>
            </a:r>
          </a:p>
        </p:txBody>
      </p:sp>
      <p:sp>
        <p:nvSpPr>
          <p:cNvPr id="6" name="Rectangle 2"/>
          <p:cNvSpPr txBox="1">
            <a:spLocks noChangeArrowheads="1"/>
          </p:cNvSpPr>
          <p:nvPr/>
        </p:nvSpPr>
        <p:spPr bwMode="auto">
          <a:xfrm>
            <a:off x="1947672" y="4427833"/>
            <a:ext cx="2133600" cy="685800"/>
          </a:xfrm>
          <a:prstGeom prst="rect">
            <a:avLst/>
          </a:prstGeom>
          <a:solidFill>
            <a:schemeClr val="accent1"/>
          </a:solid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Arial"/>
                <a:ea typeface="+mj-ea"/>
                <a:cs typeface="+mj-cs"/>
              </a:rPr>
              <a:t>Groundwater Recharge</a:t>
            </a:r>
          </a:p>
        </p:txBody>
      </p:sp>
      <p:sp>
        <p:nvSpPr>
          <p:cNvPr id="10247" name="Down Arrow 6"/>
          <p:cNvSpPr>
            <a:spLocks noChangeArrowheads="1"/>
          </p:cNvSpPr>
          <p:nvPr/>
        </p:nvSpPr>
        <p:spPr bwMode="auto">
          <a:xfrm>
            <a:off x="1600200" y="4348480"/>
            <a:ext cx="228600" cy="685800"/>
          </a:xfrm>
          <a:prstGeom prst="downArrow">
            <a:avLst>
              <a:gd name="adj1" fmla="val 50000"/>
              <a:gd name="adj2" fmla="val 50000"/>
            </a:avLst>
          </a:prstGeom>
          <a:solidFill>
            <a:srgbClr val="0070C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E4503187-CC4C-A4EB-E72D-0238CDB547FB}"/>
              </a:ext>
            </a:extLst>
          </p:cNvPr>
          <p:cNvSpPr txBox="1"/>
          <p:nvPr/>
        </p:nvSpPr>
        <p:spPr>
          <a:xfrm>
            <a:off x="548640" y="6007608"/>
            <a:ext cx="797356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BGD = billion gallons per day; MGD = million gallons per day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E81FF-31FC-C744-05E4-7A6D70ADD4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6EF4A7-C884-5538-9B43-87B99953ED61}"/>
              </a:ext>
            </a:extLst>
          </p:cNvPr>
          <p:cNvSpPr>
            <a:spLocks noGrp="1"/>
          </p:cNvSpPr>
          <p:nvPr>
            <p:ph type="ctrTitle"/>
          </p:nvPr>
        </p:nvSpPr>
        <p:spPr>
          <a:xfrm>
            <a:off x="426865" y="492726"/>
            <a:ext cx="8242740" cy="775138"/>
          </a:xfrm>
        </p:spPr>
        <p:txBody>
          <a:bodyPr>
            <a:noAutofit/>
          </a:bodyPr>
          <a:lstStyle/>
          <a:p>
            <a:r>
              <a:rPr lang="en-US" sz="3200" i="1" dirty="0"/>
              <a:t>Florida’s Springs Dilemma</a:t>
            </a:r>
            <a:br>
              <a:rPr lang="en-US" sz="3200" dirty="0"/>
            </a:br>
            <a:r>
              <a:rPr lang="en-US" sz="3200" b="1" dirty="0">
                <a:latin typeface="Arial Narrow" panose="020B0606020202030204" pitchFamily="34" charset="0"/>
              </a:rPr>
              <a:t>Southwest Florida Water Management District</a:t>
            </a:r>
          </a:p>
        </p:txBody>
      </p:sp>
      <p:sp>
        <p:nvSpPr>
          <p:cNvPr id="3" name="Subtitle 2">
            <a:extLst>
              <a:ext uri="{FF2B5EF4-FFF2-40B4-BE49-F238E27FC236}">
                <a16:creationId xmlns:a16="http://schemas.microsoft.com/office/drawing/2014/main" id="{F790B73B-A1F0-408C-C3AA-2994D7E20CBC}"/>
              </a:ext>
            </a:extLst>
          </p:cNvPr>
          <p:cNvSpPr>
            <a:spLocks noGrp="1"/>
          </p:cNvSpPr>
          <p:nvPr>
            <p:ph type="subTitle" idx="1"/>
          </p:nvPr>
        </p:nvSpPr>
        <p:spPr>
          <a:xfrm>
            <a:off x="334978" y="1311765"/>
            <a:ext cx="8426514" cy="484813"/>
          </a:xfrm>
        </p:spPr>
        <p:txBody>
          <a:bodyPr>
            <a:normAutofit/>
          </a:bodyPr>
          <a:lstStyle/>
          <a:p>
            <a:r>
              <a:rPr lang="en-US" dirty="0"/>
              <a:t>Largest Multiple Groundwater Permits – Astin Strawberry</a:t>
            </a:r>
          </a:p>
        </p:txBody>
      </p:sp>
      <p:pic>
        <p:nvPicPr>
          <p:cNvPr id="5" name="Picture 6" descr="FSI_logo_color">
            <a:extLst>
              <a:ext uri="{FF2B5EF4-FFF2-40B4-BE49-F238E27FC236}">
                <a16:creationId xmlns:a16="http://schemas.microsoft.com/office/drawing/2014/main" id="{DEFB0F5F-B715-1901-B9DC-160030A906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2451" y="130848"/>
            <a:ext cx="1283363" cy="5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E06C31D-A6B2-A415-220D-07851CA66D9F}"/>
              </a:ext>
            </a:extLst>
          </p:cNvPr>
          <p:cNvPicPr>
            <a:picLocks noChangeAspect="1"/>
          </p:cNvPicPr>
          <p:nvPr/>
        </p:nvPicPr>
        <p:blipFill>
          <a:blip r:embed="rId3"/>
          <a:stretch>
            <a:fillRect/>
          </a:stretch>
        </p:blipFill>
        <p:spPr>
          <a:xfrm>
            <a:off x="426864" y="1919766"/>
            <a:ext cx="8054195" cy="4668936"/>
          </a:xfrm>
          <a:prstGeom prst="rect">
            <a:avLst/>
          </a:prstGeom>
        </p:spPr>
      </p:pic>
    </p:spTree>
    <p:extLst>
      <p:ext uri="{BB962C8B-B14F-4D97-AF65-F5344CB8AC3E}">
        <p14:creationId xmlns:p14="http://schemas.microsoft.com/office/powerpoint/2010/main" val="33143193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44ABB-0B3F-3F28-55FA-5A18AFD9E9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CFD166-75CF-136F-986C-1EC924BA4467}"/>
              </a:ext>
            </a:extLst>
          </p:cNvPr>
          <p:cNvSpPr>
            <a:spLocks noGrp="1"/>
          </p:cNvSpPr>
          <p:nvPr>
            <p:ph type="ctrTitle"/>
          </p:nvPr>
        </p:nvSpPr>
        <p:spPr>
          <a:xfrm>
            <a:off x="426865" y="695249"/>
            <a:ext cx="8242740" cy="775138"/>
          </a:xfrm>
        </p:spPr>
        <p:txBody>
          <a:bodyPr>
            <a:noAutofit/>
          </a:bodyPr>
          <a:lstStyle/>
          <a:p>
            <a:r>
              <a:rPr lang="en-US" sz="3200" i="1" dirty="0"/>
              <a:t>Florida’s Springs Dilemma</a:t>
            </a:r>
            <a:br>
              <a:rPr lang="en-US" sz="3200" dirty="0"/>
            </a:br>
            <a:r>
              <a:rPr lang="en-US" sz="3200" b="1" dirty="0">
                <a:latin typeface="Arial Narrow" panose="020B0606020202030204" pitchFamily="34" charset="0"/>
              </a:rPr>
              <a:t>Southwest Florida Water Management District</a:t>
            </a:r>
          </a:p>
        </p:txBody>
      </p:sp>
      <p:sp>
        <p:nvSpPr>
          <p:cNvPr id="3" name="Subtitle 2">
            <a:extLst>
              <a:ext uri="{FF2B5EF4-FFF2-40B4-BE49-F238E27FC236}">
                <a16:creationId xmlns:a16="http://schemas.microsoft.com/office/drawing/2014/main" id="{9F8FEEC3-E3E5-762F-BE71-65ED65AD1062}"/>
              </a:ext>
            </a:extLst>
          </p:cNvPr>
          <p:cNvSpPr>
            <a:spLocks noGrp="1"/>
          </p:cNvSpPr>
          <p:nvPr>
            <p:ph type="subTitle" idx="1"/>
          </p:nvPr>
        </p:nvSpPr>
        <p:spPr>
          <a:xfrm>
            <a:off x="290621" y="1470387"/>
            <a:ext cx="8426514" cy="484813"/>
          </a:xfrm>
        </p:spPr>
        <p:txBody>
          <a:bodyPr>
            <a:noAutofit/>
          </a:bodyPr>
          <a:lstStyle/>
          <a:p>
            <a:r>
              <a:rPr lang="en-US" dirty="0"/>
              <a:t>Largest groundwater users (2020-2025)</a:t>
            </a:r>
          </a:p>
          <a:p>
            <a:pPr marL="800100" lvl="1"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dirty="0"/>
          </a:p>
        </p:txBody>
      </p:sp>
      <p:pic>
        <p:nvPicPr>
          <p:cNvPr id="5" name="Picture 6" descr="FSI_logo_color">
            <a:extLst>
              <a:ext uri="{FF2B5EF4-FFF2-40B4-BE49-F238E27FC236}">
                <a16:creationId xmlns:a16="http://schemas.microsoft.com/office/drawing/2014/main" id="{3990E97F-07B3-9A67-6309-B995C41E7B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2451" y="130848"/>
            <a:ext cx="1283363" cy="5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2C32BD75-92E9-2175-4E9E-43F7B1998D3F}"/>
              </a:ext>
            </a:extLst>
          </p:cNvPr>
          <p:cNvPicPr>
            <a:picLocks noChangeAspect="1"/>
          </p:cNvPicPr>
          <p:nvPr/>
        </p:nvPicPr>
        <p:blipFill>
          <a:blip r:embed="rId3"/>
          <a:stretch>
            <a:fillRect/>
          </a:stretch>
        </p:blipFill>
        <p:spPr>
          <a:xfrm>
            <a:off x="539954" y="1955200"/>
            <a:ext cx="3963924" cy="4666543"/>
          </a:xfrm>
          <a:prstGeom prst="rect">
            <a:avLst/>
          </a:prstGeom>
        </p:spPr>
      </p:pic>
      <p:pic>
        <p:nvPicPr>
          <p:cNvPr id="12" name="Picture 11">
            <a:extLst>
              <a:ext uri="{FF2B5EF4-FFF2-40B4-BE49-F238E27FC236}">
                <a16:creationId xmlns:a16="http://schemas.microsoft.com/office/drawing/2014/main" id="{BFA7B1D8-BD69-F603-8C3C-0D78F641A333}"/>
              </a:ext>
            </a:extLst>
          </p:cNvPr>
          <p:cNvPicPr>
            <a:picLocks noChangeAspect="1"/>
          </p:cNvPicPr>
          <p:nvPr/>
        </p:nvPicPr>
        <p:blipFill>
          <a:blip r:embed="rId4"/>
          <a:stretch>
            <a:fillRect/>
          </a:stretch>
        </p:blipFill>
        <p:spPr>
          <a:xfrm>
            <a:off x="4667556" y="1934412"/>
            <a:ext cx="3832942" cy="4666543"/>
          </a:xfrm>
          <a:prstGeom prst="rect">
            <a:avLst/>
          </a:prstGeom>
        </p:spPr>
      </p:pic>
    </p:spTree>
    <p:extLst>
      <p:ext uri="{BB962C8B-B14F-4D97-AF65-F5344CB8AC3E}">
        <p14:creationId xmlns:p14="http://schemas.microsoft.com/office/powerpoint/2010/main" val="29283674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94832-5F4B-052A-5BE4-6D87CFF0B007}"/>
              </a:ext>
            </a:extLst>
          </p:cNvPr>
          <p:cNvSpPr>
            <a:spLocks noGrp="1"/>
          </p:cNvSpPr>
          <p:nvPr>
            <p:ph type="ctrTitle"/>
          </p:nvPr>
        </p:nvSpPr>
        <p:spPr>
          <a:xfrm>
            <a:off x="91440" y="894047"/>
            <a:ext cx="8938260" cy="706437"/>
          </a:xfrm>
        </p:spPr>
        <p:txBody>
          <a:bodyPr>
            <a:noAutofit/>
          </a:bodyPr>
          <a:lstStyle/>
          <a:p>
            <a:r>
              <a:rPr lang="en-US" sz="3200" i="1" dirty="0"/>
              <a:t>Florida’s Springs Dilemma</a:t>
            </a:r>
            <a:br>
              <a:rPr lang="en-US" sz="3200" dirty="0"/>
            </a:br>
            <a:br>
              <a:rPr lang="en-US" sz="3200" dirty="0"/>
            </a:br>
            <a:r>
              <a:rPr lang="en-US" sz="3600" b="1" dirty="0">
                <a:latin typeface="Arial Narrow" panose="020B0606020202030204" pitchFamily="34" charset="0"/>
              </a:rPr>
              <a:t>Northwest Florida Water Management District</a:t>
            </a:r>
          </a:p>
        </p:txBody>
      </p:sp>
      <p:sp>
        <p:nvSpPr>
          <p:cNvPr id="3" name="Subtitle 2">
            <a:extLst>
              <a:ext uri="{FF2B5EF4-FFF2-40B4-BE49-F238E27FC236}">
                <a16:creationId xmlns:a16="http://schemas.microsoft.com/office/drawing/2014/main" id="{67A29E71-2474-DC99-5E23-22E97ACF053B}"/>
              </a:ext>
            </a:extLst>
          </p:cNvPr>
          <p:cNvSpPr>
            <a:spLocks noGrp="1"/>
          </p:cNvSpPr>
          <p:nvPr>
            <p:ph type="subTitle" idx="1"/>
          </p:nvPr>
        </p:nvSpPr>
        <p:spPr>
          <a:xfrm>
            <a:off x="240030" y="1844776"/>
            <a:ext cx="3920490" cy="4119177"/>
          </a:xfrm>
        </p:spPr>
        <p:txBody>
          <a:bodyPr>
            <a:noAutofit/>
          </a:bodyPr>
          <a:lstStyle/>
          <a:p>
            <a:pPr marL="342900" indent="-342900" algn="l">
              <a:buFont typeface="Arial" panose="020B0604020202020204" pitchFamily="34" charset="0"/>
              <a:buChar char="•"/>
            </a:pPr>
            <a:r>
              <a:rPr lang="en-US" sz="2000" dirty="0"/>
              <a:t>Groundwater Wells</a:t>
            </a:r>
          </a:p>
          <a:p>
            <a:pPr marL="800100" lvl="1" indent="-342900" algn="l">
              <a:buFont typeface="Arial" panose="020B0604020202020204" pitchFamily="34" charset="0"/>
              <a:buChar char="•"/>
            </a:pPr>
            <a:r>
              <a:rPr lang="en-US" dirty="0"/>
              <a:t>Large wells 2,256, 413 permits, 316 MGD in 2025</a:t>
            </a:r>
          </a:p>
          <a:p>
            <a:pPr marL="342900" indent="-342900" algn="l">
              <a:buFont typeface="Arial" panose="020B0604020202020204" pitchFamily="34" charset="0"/>
              <a:buChar char="•"/>
            </a:pPr>
            <a:r>
              <a:rPr lang="en-US" sz="2000" dirty="0"/>
              <a:t>2015 USGS est. pumping 241 MGD</a:t>
            </a:r>
          </a:p>
          <a:p>
            <a:pPr marL="342900" indent="-342900" algn="l">
              <a:buFont typeface="Arial" panose="020B0604020202020204" pitchFamily="34" charset="0"/>
              <a:buChar char="•"/>
            </a:pPr>
            <a:r>
              <a:rPr lang="en-US" sz="2000" dirty="0"/>
              <a:t>2020-2025 reported pumping 192 MGD </a:t>
            </a:r>
          </a:p>
          <a:p>
            <a:pPr marL="342900" indent="-342900" algn="l">
              <a:buFont typeface="Arial" panose="020B0604020202020204" pitchFamily="34" charset="0"/>
              <a:buChar char="•"/>
            </a:pPr>
            <a:r>
              <a:rPr lang="en-US" sz="2000" dirty="0"/>
              <a:t>Springs flow reduction in the Northwest Florida Basin by 2010</a:t>
            </a:r>
          </a:p>
          <a:p>
            <a:pPr marL="800100" lvl="1" indent="-342900" algn="l">
              <a:buFont typeface="Arial" panose="020B0604020202020204" pitchFamily="34" charset="0"/>
              <a:buChar char="•"/>
            </a:pPr>
            <a:r>
              <a:rPr lang="en-US" dirty="0"/>
              <a:t>-16% (-385 MGD) </a:t>
            </a:r>
          </a:p>
          <a:p>
            <a:pPr marL="342900" indent="-342900" algn="l">
              <a:buFont typeface="Arial" panose="020B0604020202020204" pitchFamily="34" charset="0"/>
              <a:buChar char="•"/>
            </a:pPr>
            <a:endParaRPr lang="en-US" sz="2000" dirty="0"/>
          </a:p>
        </p:txBody>
      </p:sp>
      <p:pic>
        <p:nvPicPr>
          <p:cNvPr id="5" name="Picture 6" descr="FSI_logo_color">
            <a:extLst>
              <a:ext uri="{FF2B5EF4-FFF2-40B4-BE49-F238E27FC236}">
                <a16:creationId xmlns:a16="http://schemas.microsoft.com/office/drawing/2014/main" id="{A55A2C2E-0C03-5E02-3AFD-D9567A6B56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367" y="5499859"/>
            <a:ext cx="2065639" cy="92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5F5E11C-5224-2750-8232-AE48D1024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4211" y="1844776"/>
            <a:ext cx="4663949" cy="3603961"/>
          </a:xfrm>
          <a:prstGeom prst="rect">
            <a:avLst/>
          </a:prstGeom>
        </p:spPr>
      </p:pic>
    </p:spTree>
    <p:extLst>
      <p:ext uri="{BB962C8B-B14F-4D97-AF65-F5344CB8AC3E}">
        <p14:creationId xmlns:p14="http://schemas.microsoft.com/office/powerpoint/2010/main" val="2786018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C6D68-3B81-D6D1-319B-645348E009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D84A8C-46E5-86FD-50B2-E19439828442}"/>
              </a:ext>
            </a:extLst>
          </p:cNvPr>
          <p:cNvSpPr>
            <a:spLocks noGrp="1"/>
          </p:cNvSpPr>
          <p:nvPr>
            <p:ph type="ctrTitle"/>
          </p:nvPr>
        </p:nvSpPr>
        <p:spPr>
          <a:xfrm>
            <a:off x="198734" y="428973"/>
            <a:ext cx="8728096" cy="775138"/>
          </a:xfrm>
        </p:spPr>
        <p:txBody>
          <a:bodyPr>
            <a:noAutofit/>
          </a:bodyPr>
          <a:lstStyle/>
          <a:p>
            <a:r>
              <a:rPr lang="en-US" sz="3200" i="1" dirty="0"/>
              <a:t>Florida’s Springs Dilemma</a:t>
            </a:r>
            <a:br>
              <a:rPr lang="en-US" sz="3200" dirty="0"/>
            </a:br>
            <a:r>
              <a:rPr lang="en-US" sz="3600" b="1" dirty="0">
                <a:latin typeface="Arial Narrow" panose="020B0606020202030204" pitchFamily="34" charset="0"/>
              </a:rPr>
              <a:t>Northwest Florida Water Management District</a:t>
            </a:r>
          </a:p>
        </p:txBody>
      </p:sp>
      <p:sp>
        <p:nvSpPr>
          <p:cNvPr id="3" name="Subtitle 2">
            <a:extLst>
              <a:ext uri="{FF2B5EF4-FFF2-40B4-BE49-F238E27FC236}">
                <a16:creationId xmlns:a16="http://schemas.microsoft.com/office/drawing/2014/main" id="{7182A583-E67C-09B9-14D2-B221678CF923}"/>
              </a:ext>
            </a:extLst>
          </p:cNvPr>
          <p:cNvSpPr>
            <a:spLocks noGrp="1"/>
          </p:cNvSpPr>
          <p:nvPr>
            <p:ph type="subTitle" idx="1"/>
          </p:nvPr>
        </p:nvSpPr>
        <p:spPr>
          <a:xfrm>
            <a:off x="290621" y="1284321"/>
            <a:ext cx="8426514" cy="484813"/>
          </a:xfrm>
        </p:spPr>
        <p:txBody>
          <a:bodyPr>
            <a:normAutofit/>
          </a:bodyPr>
          <a:lstStyle/>
          <a:p>
            <a:r>
              <a:rPr lang="en-US" dirty="0"/>
              <a:t>Largest Groundwater Permits</a:t>
            </a:r>
          </a:p>
          <a:p>
            <a:pPr marL="800100" lvl="1"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5" name="Picture 6" descr="FSI_logo_color">
            <a:extLst>
              <a:ext uri="{FF2B5EF4-FFF2-40B4-BE49-F238E27FC236}">
                <a16:creationId xmlns:a16="http://schemas.microsoft.com/office/drawing/2014/main" id="{665D8A31-C134-C113-C638-F0AEB4AC52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2451" y="130848"/>
            <a:ext cx="1283363" cy="5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33F688FA-CDB6-9A70-9044-41779D29CE81}"/>
              </a:ext>
            </a:extLst>
          </p:cNvPr>
          <p:cNvPicPr>
            <a:picLocks noChangeAspect="1"/>
          </p:cNvPicPr>
          <p:nvPr/>
        </p:nvPicPr>
        <p:blipFill>
          <a:blip r:embed="rId3"/>
          <a:stretch>
            <a:fillRect/>
          </a:stretch>
        </p:blipFill>
        <p:spPr>
          <a:xfrm>
            <a:off x="290621" y="1849344"/>
            <a:ext cx="4230624" cy="4328160"/>
          </a:xfrm>
          <a:prstGeom prst="rect">
            <a:avLst/>
          </a:prstGeom>
        </p:spPr>
      </p:pic>
      <p:pic>
        <p:nvPicPr>
          <p:cNvPr id="12" name="Picture 11">
            <a:extLst>
              <a:ext uri="{FF2B5EF4-FFF2-40B4-BE49-F238E27FC236}">
                <a16:creationId xmlns:a16="http://schemas.microsoft.com/office/drawing/2014/main" id="{A7F6204C-8B72-EAEB-4FA0-C233C7AAEB1D}"/>
              </a:ext>
            </a:extLst>
          </p:cNvPr>
          <p:cNvPicPr>
            <a:picLocks noChangeAspect="1"/>
          </p:cNvPicPr>
          <p:nvPr/>
        </p:nvPicPr>
        <p:blipFill>
          <a:blip r:embed="rId4"/>
          <a:stretch>
            <a:fillRect/>
          </a:stretch>
        </p:blipFill>
        <p:spPr>
          <a:xfrm>
            <a:off x="4696206" y="1849344"/>
            <a:ext cx="4230624" cy="4328160"/>
          </a:xfrm>
          <a:prstGeom prst="rect">
            <a:avLst/>
          </a:prstGeom>
        </p:spPr>
      </p:pic>
    </p:spTree>
    <p:extLst>
      <p:ext uri="{BB962C8B-B14F-4D97-AF65-F5344CB8AC3E}">
        <p14:creationId xmlns:p14="http://schemas.microsoft.com/office/powerpoint/2010/main" val="42549266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86822-3A58-0126-2BE2-FB38483170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8EEC5D-BDB2-E85C-A8F1-197D69F2A57E}"/>
              </a:ext>
            </a:extLst>
          </p:cNvPr>
          <p:cNvSpPr>
            <a:spLocks noGrp="1"/>
          </p:cNvSpPr>
          <p:nvPr>
            <p:ph type="ctrTitle"/>
          </p:nvPr>
        </p:nvSpPr>
        <p:spPr>
          <a:xfrm>
            <a:off x="382508" y="428973"/>
            <a:ext cx="8242740" cy="775138"/>
          </a:xfrm>
        </p:spPr>
        <p:txBody>
          <a:bodyPr>
            <a:noAutofit/>
          </a:bodyPr>
          <a:lstStyle/>
          <a:p>
            <a:r>
              <a:rPr lang="en-US" sz="3200" i="1" dirty="0"/>
              <a:t>Florida’s Springs Dilemma</a:t>
            </a:r>
            <a:br>
              <a:rPr lang="en-US" sz="3200" dirty="0"/>
            </a:br>
            <a:r>
              <a:rPr lang="en-US" sz="3200" b="1" dirty="0">
                <a:latin typeface="Arial Narrow" panose="020B0606020202030204" pitchFamily="34" charset="0"/>
              </a:rPr>
              <a:t>Northwest Florida Water Management District</a:t>
            </a:r>
          </a:p>
        </p:txBody>
      </p:sp>
      <p:sp>
        <p:nvSpPr>
          <p:cNvPr id="3" name="Subtitle 2">
            <a:extLst>
              <a:ext uri="{FF2B5EF4-FFF2-40B4-BE49-F238E27FC236}">
                <a16:creationId xmlns:a16="http://schemas.microsoft.com/office/drawing/2014/main" id="{57D3C0AE-F88D-5FE6-94A4-002D203825DA}"/>
              </a:ext>
            </a:extLst>
          </p:cNvPr>
          <p:cNvSpPr>
            <a:spLocks noGrp="1"/>
          </p:cNvSpPr>
          <p:nvPr>
            <p:ph type="subTitle" idx="1"/>
          </p:nvPr>
        </p:nvSpPr>
        <p:spPr>
          <a:xfrm>
            <a:off x="358743" y="1332896"/>
            <a:ext cx="8426514" cy="775138"/>
          </a:xfrm>
        </p:spPr>
        <p:txBody>
          <a:bodyPr>
            <a:normAutofit fontScale="92500" lnSpcReduction="10000"/>
          </a:bodyPr>
          <a:lstStyle/>
          <a:p>
            <a:r>
              <a:rPr lang="en-US" dirty="0"/>
              <a:t>Largest Groundwater Users</a:t>
            </a:r>
          </a:p>
          <a:p>
            <a:r>
              <a:rPr lang="en-US" dirty="0"/>
              <a:t>(&gt;1,500,000 gallons per day for 2020 – 202)</a:t>
            </a:r>
          </a:p>
          <a:p>
            <a:pPr marL="800100" lvl="1"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pic>
        <p:nvPicPr>
          <p:cNvPr id="5" name="Picture 6" descr="FSI_logo_color">
            <a:extLst>
              <a:ext uri="{FF2B5EF4-FFF2-40B4-BE49-F238E27FC236}">
                <a16:creationId xmlns:a16="http://schemas.microsoft.com/office/drawing/2014/main" id="{C09F9359-F468-327B-9D90-C1B9E31A1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4548" y="6012429"/>
            <a:ext cx="1642797" cy="738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2E803661-BA99-8938-CE1A-D1F5AF58383B}"/>
              </a:ext>
            </a:extLst>
          </p:cNvPr>
          <p:cNvPicPr>
            <a:picLocks noChangeAspect="1"/>
          </p:cNvPicPr>
          <p:nvPr/>
        </p:nvPicPr>
        <p:blipFill>
          <a:blip r:embed="rId3"/>
          <a:stretch>
            <a:fillRect/>
          </a:stretch>
        </p:blipFill>
        <p:spPr>
          <a:xfrm>
            <a:off x="575652" y="2129411"/>
            <a:ext cx="7856451" cy="3883018"/>
          </a:xfrm>
          <a:prstGeom prst="rect">
            <a:avLst/>
          </a:prstGeom>
        </p:spPr>
      </p:pic>
    </p:spTree>
    <p:extLst>
      <p:ext uri="{BB962C8B-B14F-4D97-AF65-F5344CB8AC3E}">
        <p14:creationId xmlns:p14="http://schemas.microsoft.com/office/powerpoint/2010/main" val="1932695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778D9363-5352-568B-C7DB-03AEF33B1D0A}"/>
              </a:ext>
            </a:extLst>
          </p:cNvPr>
          <p:cNvSpPr>
            <a:spLocks noGrp="1" noChangeArrowheads="1"/>
          </p:cNvSpPr>
          <p:nvPr>
            <p:ph type="title"/>
          </p:nvPr>
        </p:nvSpPr>
        <p:spPr>
          <a:xfrm>
            <a:off x="415925" y="2690813"/>
            <a:ext cx="2971800" cy="563562"/>
          </a:xfrm>
          <a:noFill/>
        </p:spPr>
        <p:txBody>
          <a:bodyPr/>
          <a:lstStyle/>
          <a:p>
            <a:r>
              <a:rPr lang="en-US" altLang="en-US" sz="3600"/>
              <a:t>Average Recharge to the Floridan Aquifer</a:t>
            </a:r>
            <a:br>
              <a:rPr lang="en-US" altLang="en-US" sz="3600"/>
            </a:br>
            <a:br>
              <a:rPr lang="en-US" altLang="en-US" sz="3600"/>
            </a:br>
            <a:r>
              <a:rPr lang="en-US" altLang="en-US" sz="3600">
                <a:solidFill>
                  <a:srgbClr val="FF0000"/>
                </a:solidFill>
              </a:rPr>
              <a:t>-10 </a:t>
            </a:r>
            <a:r>
              <a:rPr lang="en-US" altLang="en-US" sz="3600"/>
              <a:t>to </a:t>
            </a:r>
            <a:r>
              <a:rPr lang="en-US" altLang="en-US" sz="3600">
                <a:solidFill>
                  <a:srgbClr val="0070C0"/>
                </a:solidFill>
              </a:rPr>
              <a:t>+20 </a:t>
            </a:r>
            <a:r>
              <a:rPr lang="en-US" altLang="en-US" sz="3600"/>
              <a:t>inches per year</a:t>
            </a:r>
          </a:p>
        </p:txBody>
      </p:sp>
      <p:sp>
        <p:nvSpPr>
          <p:cNvPr id="4" name="Rectangle 2">
            <a:extLst>
              <a:ext uri="{FF2B5EF4-FFF2-40B4-BE49-F238E27FC236}">
                <a16:creationId xmlns:a16="http://schemas.microsoft.com/office/drawing/2014/main" id="{3D5296AF-B4DB-F005-A973-34986AB10949}"/>
              </a:ext>
            </a:extLst>
          </p:cNvPr>
          <p:cNvSpPr txBox="1">
            <a:spLocks noChangeArrowheads="1"/>
          </p:cNvSpPr>
          <p:nvPr/>
        </p:nvSpPr>
        <p:spPr bwMode="auto">
          <a:xfrm>
            <a:off x="381000" y="5943600"/>
            <a:ext cx="3276600" cy="563563"/>
          </a:xfrm>
          <a:prstGeom prst="rect">
            <a:avLst/>
          </a:prstGeom>
          <a:noFill/>
          <a:ln w="9525">
            <a:noFill/>
            <a:miter lim="800000"/>
            <a:headEnd/>
            <a:tailEnd/>
          </a:ln>
          <a:effectLst/>
        </p:spPr>
        <p:txBody>
          <a:bodyPr anchor="ctr"/>
          <a:lstStyle/>
          <a:p>
            <a:pPr algn="ctr">
              <a:defRPr/>
            </a:pPr>
            <a:r>
              <a:rPr lang="en-US" b="1" i="1" kern="0" dirty="0">
                <a:solidFill>
                  <a:schemeClr val="tx2"/>
                </a:solidFill>
                <a:latin typeface="+mj-lt"/>
                <a:ea typeface="+mj-ea"/>
                <a:cs typeface="+mj-cs"/>
              </a:rPr>
              <a:t>(USGS data)</a:t>
            </a:r>
          </a:p>
        </p:txBody>
      </p:sp>
      <p:pic>
        <p:nvPicPr>
          <p:cNvPr id="17412" name="Picture 2" descr="S:\Springs Data\USGS\Recharge\FL_Recharge.jpg">
            <a:extLst>
              <a:ext uri="{FF2B5EF4-FFF2-40B4-BE49-F238E27FC236}">
                <a16:creationId xmlns:a16="http://schemas.microsoft.com/office/drawing/2014/main" id="{3D4674A1-2A9D-7B19-4EB9-143FB64594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5264" y="0"/>
            <a:ext cx="529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75BD6A41-E0CF-1625-CEB7-7AB01C9ED6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433" r="3987"/>
          <a:stretch>
            <a:fillRect/>
          </a:stretch>
        </p:blipFill>
        <p:spPr bwMode="auto">
          <a:xfrm>
            <a:off x="4013200" y="1066800"/>
            <a:ext cx="4843463"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7" name="TextBox 1">
            <a:extLst>
              <a:ext uri="{FF2B5EF4-FFF2-40B4-BE49-F238E27FC236}">
                <a16:creationId xmlns:a16="http://schemas.microsoft.com/office/drawing/2014/main" id="{DDF0CBB7-FB91-BE5F-F62F-6C2DA94DEE89}"/>
              </a:ext>
            </a:extLst>
          </p:cNvPr>
          <p:cNvSpPr txBox="1">
            <a:spLocks noChangeArrowheads="1"/>
          </p:cNvSpPr>
          <p:nvPr/>
        </p:nvSpPr>
        <p:spPr bwMode="auto">
          <a:xfrm>
            <a:off x="457200" y="6026150"/>
            <a:ext cx="320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Bush and Johnston 1988</a:t>
            </a:r>
          </a:p>
        </p:txBody>
      </p:sp>
      <p:sp>
        <p:nvSpPr>
          <p:cNvPr id="21508" name="Rectangle 3">
            <a:extLst>
              <a:ext uri="{FF2B5EF4-FFF2-40B4-BE49-F238E27FC236}">
                <a16:creationId xmlns:a16="http://schemas.microsoft.com/office/drawing/2014/main" id="{38B1E279-E065-8697-D559-5EAD11246514}"/>
              </a:ext>
            </a:extLst>
          </p:cNvPr>
          <p:cNvSpPr txBox="1">
            <a:spLocks noChangeArrowheads="1"/>
          </p:cNvSpPr>
          <p:nvPr/>
        </p:nvSpPr>
        <p:spPr bwMode="auto">
          <a:xfrm>
            <a:off x="457200" y="1066800"/>
            <a:ext cx="3429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50000"/>
              </a:spcBef>
              <a:buFontTx/>
              <a:buNone/>
            </a:pPr>
            <a:r>
              <a:rPr lang="en-US" altLang="en-US" dirty="0">
                <a:solidFill>
                  <a:srgbClr val="0000FF"/>
                </a:solidFill>
              </a:rPr>
              <a:t>Summary of Pre-development Conditions:</a:t>
            </a:r>
          </a:p>
          <a:p>
            <a:pPr lvl="1" eaLnBrk="1" hangingPunct="1">
              <a:lnSpc>
                <a:spcPct val="90000"/>
              </a:lnSpc>
            </a:pPr>
            <a:r>
              <a:rPr lang="en-US" altLang="en-US" sz="2400" dirty="0"/>
              <a:t>Total groundwater discharge estimated as </a:t>
            </a:r>
            <a:r>
              <a:rPr lang="en-US" altLang="en-US" sz="2400" dirty="0">
                <a:solidFill>
                  <a:srgbClr val="FF0000"/>
                </a:solidFill>
              </a:rPr>
              <a:t>14 BGD </a:t>
            </a:r>
            <a:r>
              <a:rPr lang="en-US" altLang="en-US" sz="2400" dirty="0"/>
              <a:t>(88% springs and 12% diffuse flow)</a:t>
            </a:r>
          </a:p>
          <a:p>
            <a:pPr lvl="1" eaLnBrk="1" hangingPunct="1">
              <a:lnSpc>
                <a:spcPct val="90000"/>
              </a:lnSpc>
            </a:pPr>
            <a:r>
              <a:rPr lang="en-US" altLang="en-US" sz="2400" dirty="0"/>
              <a:t>Regional spring flow </a:t>
            </a:r>
            <a:r>
              <a:rPr lang="en-US" altLang="en-US" sz="2400" dirty="0">
                <a:solidFill>
                  <a:srgbClr val="FF0000"/>
                </a:solidFill>
              </a:rPr>
              <a:t>12 BGD</a:t>
            </a:r>
          </a:p>
          <a:p>
            <a:pPr lvl="1" eaLnBrk="1" hangingPunct="1">
              <a:lnSpc>
                <a:spcPct val="90000"/>
              </a:lnSpc>
            </a:pPr>
            <a:r>
              <a:rPr lang="en-US" altLang="en-US" sz="2400" dirty="0"/>
              <a:t>Florida spring flow </a:t>
            </a:r>
            <a:r>
              <a:rPr lang="en-US" altLang="en-US" sz="2400" dirty="0">
                <a:solidFill>
                  <a:srgbClr val="FF0000"/>
                </a:solidFill>
              </a:rPr>
              <a:t>10.5 BGD</a:t>
            </a:r>
          </a:p>
        </p:txBody>
      </p:sp>
      <p:sp>
        <p:nvSpPr>
          <p:cNvPr id="21509" name="Rectangle 2">
            <a:extLst>
              <a:ext uri="{FF2B5EF4-FFF2-40B4-BE49-F238E27FC236}">
                <a16:creationId xmlns:a16="http://schemas.microsoft.com/office/drawing/2014/main" id="{0B269E32-8B1E-487D-0CC3-7272AD62E735}"/>
              </a:ext>
            </a:extLst>
          </p:cNvPr>
          <p:cNvSpPr>
            <a:spLocks noGrp="1" noChangeArrowheads="1"/>
          </p:cNvSpPr>
          <p:nvPr>
            <p:ph type="title"/>
          </p:nvPr>
        </p:nvSpPr>
        <p:spPr>
          <a:xfrm>
            <a:off x="457200" y="274638"/>
            <a:ext cx="8229600" cy="563562"/>
          </a:xfrm>
          <a:noFill/>
        </p:spPr>
        <p:txBody>
          <a:bodyPr/>
          <a:lstStyle/>
          <a:p>
            <a:pPr eaLnBrk="1" hangingPunct="1"/>
            <a:r>
              <a:rPr lang="en-US" altLang="en-US" sz="4000"/>
              <a:t>Floridan Aquifer Water Balance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5520BC37-E397-1EA5-C73B-6EA68C482F04}"/>
              </a:ext>
            </a:extLst>
          </p:cNvPr>
          <p:cNvSpPr>
            <a:spLocks noGrp="1"/>
          </p:cNvSpPr>
          <p:nvPr>
            <p:ph type="title"/>
          </p:nvPr>
        </p:nvSpPr>
        <p:spPr>
          <a:xfrm>
            <a:off x="457200" y="416210"/>
            <a:ext cx="8229600" cy="868363"/>
          </a:xfrm>
        </p:spPr>
        <p:txBody>
          <a:bodyPr>
            <a:noAutofit/>
          </a:bodyPr>
          <a:lstStyle/>
          <a:p>
            <a:pPr algn="ctr"/>
            <a:r>
              <a:rPr lang="en-US" altLang="en-US" sz="2800" dirty="0"/>
              <a:t>Florida Spring Historic Flows and Declines by Water Management District (WMD)</a:t>
            </a:r>
            <a:br>
              <a:rPr lang="en-US" altLang="en-US" sz="2800" dirty="0"/>
            </a:br>
            <a:r>
              <a:rPr lang="en-US" altLang="en-US" sz="2800" dirty="0"/>
              <a:t>(1930-2009)</a:t>
            </a:r>
          </a:p>
        </p:txBody>
      </p:sp>
      <p:pic>
        <p:nvPicPr>
          <p:cNvPr id="36867" name="Picture 2">
            <a:extLst>
              <a:ext uri="{FF2B5EF4-FFF2-40B4-BE49-F238E27FC236}">
                <a16:creationId xmlns:a16="http://schemas.microsoft.com/office/drawing/2014/main" id="{EC9FB7FA-BDF6-D092-687F-45E3FC9A8E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7295"/>
          <a:stretch>
            <a:fillRect/>
          </a:stretch>
        </p:blipFill>
        <p:spPr bwMode="auto">
          <a:xfrm>
            <a:off x="457200" y="1511808"/>
            <a:ext cx="8019288"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03BC7499-6B49-CF1D-04FB-2D48385421E0}"/>
              </a:ext>
            </a:extLst>
          </p:cNvPr>
          <p:cNvSpPr txBox="1"/>
          <p:nvPr/>
        </p:nvSpPr>
        <p:spPr>
          <a:xfrm>
            <a:off x="777240" y="5426839"/>
            <a:ext cx="7763256"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NWF = Northwest Florida, SJR = St. Johns River, SR = Suwannee River, SWF = Southwest Florida. Data from Robert L. Knight and Ronald A. Clarke. 2016. </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Florida Springs—A Water-Budget Approach to Estimating Water Availability.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Journal of Earth Science and Engineering 6 : 59-72.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20AF1-90F6-0285-77A7-B4AE09D22B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EB4908-1B7E-18E2-C7FC-30893F0723D9}"/>
              </a:ext>
            </a:extLst>
          </p:cNvPr>
          <p:cNvSpPr>
            <a:spLocks noGrp="1"/>
          </p:cNvSpPr>
          <p:nvPr>
            <p:ph type="ctrTitle"/>
          </p:nvPr>
        </p:nvSpPr>
        <p:spPr>
          <a:xfrm>
            <a:off x="400616" y="628871"/>
            <a:ext cx="3942784" cy="1352329"/>
          </a:xfrm>
        </p:spPr>
        <p:txBody>
          <a:bodyPr>
            <a:noAutofit/>
          </a:bodyPr>
          <a:lstStyle/>
          <a:p>
            <a:r>
              <a:rPr lang="en-US" sz="2800" i="1" dirty="0"/>
              <a:t>Florida’s Springs Dilemma</a:t>
            </a:r>
            <a:br>
              <a:rPr lang="en-US" sz="2800" i="1" dirty="0"/>
            </a:br>
            <a:br>
              <a:rPr lang="en-US" sz="3200" dirty="0"/>
            </a:br>
            <a:r>
              <a:rPr lang="en-US" sz="3200" b="1" dirty="0">
                <a:latin typeface="Arial Narrow" panose="020B0606020202030204" pitchFamily="34" charset="0"/>
              </a:rPr>
              <a:t>Regional Groundwater Permits - 2025</a:t>
            </a:r>
            <a:endParaRPr lang="en-US" sz="3600" b="1" dirty="0">
              <a:latin typeface="Arial Narrow" panose="020B0606020202030204" pitchFamily="34" charset="0"/>
            </a:endParaRPr>
          </a:p>
        </p:txBody>
      </p:sp>
      <p:sp>
        <p:nvSpPr>
          <p:cNvPr id="3" name="Subtitle 2">
            <a:extLst>
              <a:ext uri="{FF2B5EF4-FFF2-40B4-BE49-F238E27FC236}">
                <a16:creationId xmlns:a16="http://schemas.microsoft.com/office/drawing/2014/main" id="{DE8421B3-5AEC-5BE4-AC2E-5786C5BB3C49}"/>
              </a:ext>
            </a:extLst>
          </p:cNvPr>
          <p:cNvSpPr>
            <a:spLocks noGrp="1"/>
          </p:cNvSpPr>
          <p:nvPr>
            <p:ph type="subTitle" idx="1"/>
          </p:nvPr>
        </p:nvSpPr>
        <p:spPr>
          <a:xfrm>
            <a:off x="293298" y="2057400"/>
            <a:ext cx="4038600" cy="2121813"/>
          </a:xfrm>
        </p:spPr>
        <p:txBody>
          <a:bodyPr>
            <a:noAutofit/>
          </a:bodyPr>
          <a:lstStyle/>
          <a:p>
            <a:pPr marL="342900" marR="0" lvl="0" indent="-342900" algn="l">
              <a:lnSpc>
                <a:spcPct val="115000"/>
              </a:lnSpc>
              <a:buFont typeface="Symbol" panose="05050102010706020507" pitchFamily="18" charset="2"/>
              <a:buChar char=""/>
            </a:pPr>
            <a:r>
              <a:rPr lang="en-US" sz="1700" kern="100" dirty="0">
                <a:effectLst/>
                <a:latin typeface="Arial" panose="020B0604020202020204" pitchFamily="34" charset="0"/>
                <a:ea typeface="Aptos" panose="020B0004020202020204" pitchFamily="34" charset="0"/>
                <a:cs typeface="Times New Roman" panose="02020603050405020304" pitchFamily="18" charset="0"/>
              </a:rPr>
              <a:t>Suwannee River WMD 1,205 permits for up to 520 MGD from 4,550 wells </a:t>
            </a:r>
          </a:p>
          <a:p>
            <a:pPr marL="342900" marR="0" lvl="0" indent="-342900" algn="l">
              <a:lnSpc>
                <a:spcPct val="115000"/>
              </a:lnSpc>
              <a:buFont typeface="Symbol" panose="05050102010706020507" pitchFamily="18" charset="2"/>
              <a:buChar char=""/>
            </a:pPr>
            <a:r>
              <a:rPr lang="en-US" sz="1700" kern="100" dirty="0">
                <a:effectLst/>
                <a:latin typeface="Arial" panose="020B0604020202020204" pitchFamily="34" charset="0"/>
                <a:ea typeface="Aptos" panose="020B0004020202020204" pitchFamily="34" charset="0"/>
                <a:cs typeface="Times New Roman" panose="02020603050405020304" pitchFamily="18" charset="0"/>
              </a:rPr>
              <a:t>St. Johns River WMD 2,109 permits for up to 1,306 MGD from 9,171 wells</a:t>
            </a:r>
            <a:endParaRPr lang="en-US" sz="17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a:lnSpc>
                <a:spcPct val="115000"/>
              </a:lnSpc>
              <a:buFont typeface="Symbol" panose="05050102010706020507" pitchFamily="18" charset="2"/>
              <a:buChar char=""/>
            </a:pPr>
            <a:r>
              <a:rPr lang="en-US" sz="1700" kern="100" dirty="0">
                <a:effectLst/>
                <a:latin typeface="Arial" panose="020B0604020202020204" pitchFamily="34" charset="0"/>
                <a:ea typeface="Aptos" panose="020B0004020202020204" pitchFamily="34" charset="0"/>
                <a:cs typeface="Times New Roman" panose="02020603050405020304" pitchFamily="18" charset="0"/>
              </a:rPr>
              <a:t>Southwest Florida WMD 1,279 permits for up to 980 MGD from 4,298 wells</a:t>
            </a:r>
          </a:p>
          <a:p>
            <a:pPr marL="342900" marR="0" lvl="0" indent="-342900" algn="l">
              <a:lnSpc>
                <a:spcPct val="115000"/>
              </a:lnSpc>
              <a:buFont typeface="Symbol" panose="05050102010706020507" pitchFamily="18" charset="2"/>
              <a:buChar char=""/>
            </a:pPr>
            <a:r>
              <a:rPr lang="en-US" sz="1700" kern="100" dirty="0">
                <a:effectLst/>
                <a:latin typeface="Arial" panose="020B0604020202020204" pitchFamily="34" charset="0"/>
                <a:ea typeface="Aptos" panose="020B0004020202020204" pitchFamily="34" charset="0"/>
                <a:cs typeface="Times New Roman" panose="02020603050405020304" pitchFamily="18" charset="0"/>
              </a:rPr>
              <a:t>Northwest Florida WMD has 413 permits for up to 316 MGD from 2,256 wells</a:t>
            </a:r>
            <a:endParaRPr lang="en-US" sz="1700" dirty="0"/>
          </a:p>
        </p:txBody>
      </p:sp>
      <p:pic>
        <p:nvPicPr>
          <p:cNvPr id="5" name="Picture 6" descr="FSI_logo_color">
            <a:extLst>
              <a:ext uri="{FF2B5EF4-FFF2-40B4-BE49-F238E27FC236}">
                <a16:creationId xmlns:a16="http://schemas.microsoft.com/office/drawing/2014/main" id="{C807EA8C-51E8-81C5-AD30-6E6927A19E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6190" y="6041440"/>
            <a:ext cx="1794820" cy="80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6925AB30-2069-94BF-7AA2-F14B7BEA8E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457200"/>
            <a:ext cx="4686894" cy="6065520"/>
          </a:xfrm>
          <a:prstGeom prst="rect">
            <a:avLst/>
          </a:prstGeom>
          <a:noFill/>
          <a:ln>
            <a:noFill/>
          </a:ln>
        </p:spPr>
      </p:pic>
      <p:sp>
        <p:nvSpPr>
          <p:cNvPr id="4" name="TextBox 3">
            <a:extLst>
              <a:ext uri="{FF2B5EF4-FFF2-40B4-BE49-F238E27FC236}">
                <a16:creationId xmlns:a16="http://schemas.microsoft.com/office/drawing/2014/main" id="{7ACD1062-9964-F593-1519-FED008D88594}"/>
              </a:ext>
            </a:extLst>
          </p:cNvPr>
          <p:cNvSpPr txBox="1"/>
          <p:nvPr/>
        </p:nvSpPr>
        <p:spPr>
          <a:xfrm>
            <a:off x="6016752" y="6400800"/>
            <a:ext cx="1891058" cy="369332"/>
          </a:xfrm>
          <a:prstGeom prst="rect">
            <a:avLst/>
          </a:prstGeom>
          <a:noFill/>
        </p:spPr>
        <p:txBody>
          <a:bodyPr wrap="square" rtlCol="0">
            <a:spAutoFit/>
          </a:bodyPr>
          <a:lstStyle/>
          <a:p>
            <a:r>
              <a:rPr lang="en-US" dirty="0"/>
              <a:t>WMD 2010 data</a:t>
            </a:r>
          </a:p>
        </p:txBody>
      </p:sp>
    </p:spTree>
    <p:extLst>
      <p:ext uri="{BB962C8B-B14F-4D97-AF65-F5344CB8AC3E}">
        <p14:creationId xmlns:p14="http://schemas.microsoft.com/office/powerpoint/2010/main" val="3464009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0220C-0D01-000F-B81E-A44AFAD0E3F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CAAB2CA-66C3-BD3A-C92C-BCA2E6AEC50C}"/>
              </a:ext>
            </a:extLst>
          </p:cNvPr>
          <p:cNvSpPr txBox="1"/>
          <p:nvPr/>
        </p:nvSpPr>
        <p:spPr>
          <a:xfrm>
            <a:off x="341141" y="234696"/>
            <a:ext cx="8461715" cy="175432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charset="0"/>
                <a:ea typeface="+mn-ea"/>
                <a:cs typeface="Arial"/>
              </a:rPr>
              <a:t>Florida Springs Region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charset="0"/>
                <a:ea typeface="+mn-ea"/>
                <a:cs typeface="Arial"/>
              </a:rPr>
              <a:t>Domestic Self-Supply and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charset="0"/>
                <a:ea typeface="+mn-ea"/>
                <a:cs typeface="Arial"/>
              </a:rPr>
              <a:t>Landscape Irrigation Wells</a:t>
            </a:r>
          </a:p>
        </p:txBody>
      </p:sp>
      <p:graphicFrame>
        <p:nvGraphicFramePr>
          <p:cNvPr id="5" name="Table 4">
            <a:extLst>
              <a:ext uri="{FF2B5EF4-FFF2-40B4-BE49-F238E27FC236}">
                <a16:creationId xmlns:a16="http://schemas.microsoft.com/office/drawing/2014/main" id="{F787B1FC-12BB-AE2E-BF01-D2C71F9D287A}"/>
              </a:ext>
            </a:extLst>
          </p:cNvPr>
          <p:cNvGraphicFramePr>
            <a:graphicFrameLocks noGrp="1"/>
          </p:cNvGraphicFramePr>
          <p:nvPr>
            <p:extLst>
              <p:ext uri="{D42A27DB-BD31-4B8C-83A1-F6EECF244321}">
                <p14:modId xmlns:p14="http://schemas.microsoft.com/office/powerpoint/2010/main" val="773456739"/>
              </p:ext>
            </p:extLst>
          </p:nvPr>
        </p:nvGraphicFramePr>
        <p:xfrm>
          <a:off x="1517904" y="2280863"/>
          <a:ext cx="6108192" cy="3766369"/>
        </p:xfrm>
        <a:graphic>
          <a:graphicData uri="http://schemas.openxmlformats.org/drawingml/2006/table">
            <a:tbl>
              <a:tblPr firstRow="1" bandRow="1">
                <a:tableStyleId>{5C22544A-7EE6-4342-B048-85BDC9FD1C3A}</a:tableStyleId>
              </a:tblPr>
              <a:tblGrid>
                <a:gridCol w="1781557">
                  <a:extLst>
                    <a:ext uri="{9D8B030D-6E8A-4147-A177-3AD203B41FA5}">
                      <a16:colId xmlns:a16="http://schemas.microsoft.com/office/drawing/2014/main" val="36862299"/>
                    </a:ext>
                  </a:extLst>
                </a:gridCol>
                <a:gridCol w="1399793">
                  <a:extLst>
                    <a:ext uri="{9D8B030D-6E8A-4147-A177-3AD203B41FA5}">
                      <a16:colId xmlns:a16="http://schemas.microsoft.com/office/drawing/2014/main" val="768811534"/>
                    </a:ext>
                  </a:extLst>
                </a:gridCol>
                <a:gridCol w="1654303">
                  <a:extLst>
                    <a:ext uri="{9D8B030D-6E8A-4147-A177-3AD203B41FA5}">
                      <a16:colId xmlns:a16="http://schemas.microsoft.com/office/drawing/2014/main" val="1463566300"/>
                    </a:ext>
                  </a:extLst>
                </a:gridCol>
                <a:gridCol w="1272539">
                  <a:extLst>
                    <a:ext uri="{9D8B030D-6E8A-4147-A177-3AD203B41FA5}">
                      <a16:colId xmlns:a16="http://schemas.microsoft.com/office/drawing/2014/main" val="2446333134"/>
                    </a:ext>
                  </a:extLst>
                </a:gridCol>
              </a:tblGrid>
              <a:tr h="798296">
                <a:tc>
                  <a:txBody>
                    <a:bodyPr/>
                    <a:lstStyle/>
                    <a:p>
                      <a:r>
                        <a:rPr lang="en-US" sz="2000" dirty="0">
                          <a:solidFill>
                            <a:schemeClr val="tx1"/>
                          </a:solidFill>
                        </a:rPr>
                        <a:t>WMD</a:t>
                      </a:r>
                    </a:p>
                  </a:txBody>
                  <a:tcPr/>
                </a:tc>
                <a:tc>
                  <a:txBody>
                    <a:bodyPr/>
                    <a:lstStyle/>
                    <a:p>
                      <a:r>
                        <a:rPr lang="en-US" sz="2000" dirty="0">
                          <a:solidFill>
                            <a:schemeClr val="tx1"/>
                          </a:solidFill>
                        </a:rPr>
                        <a:t>Domestic Wells</a:t>
                      </a:r>
                    </a:p>
                  </a:txBody>
                  <a:tcPr/>
                </a:tc>
                <a:tc>
                  <a:txBody>
                    <a:bodyPr/>
                    <a:lstStyle/>
                    <a:p>
                      <a:r>
                        <a:rPr lang="en-US" sz="2000" dirty="0">
                          <a:solidFill>
                            <a:schemeClr val="tx1"/>
                          </a:solidFill>
                        </a:rPr>
                        <a:t>Landscape Wells</a:t>
                      </a:r>
                    </a:p>
                  </a:txBody>
                  <a:tcPr/>
                </a:tc>
                <a:tc>
                  <a:txBody>
                    <a:bodyPr/>
                    <a:lstStyle/>
                    <a:p>
                      <a:r>
                        <a:rPr lang="en-US" sz="2000" dirty="0">
                          <a:solidFill>
                            <a:schemeClr val="tx1"/>
                          </a:solidFill>
                        </a:rPr>
                        <a:t>Totals</a:t>
                      </a:r>
                    </a:p>
                  </a:txBody>
                  <a:tcPr/>
                </a:tc>
                <a:extLst>
                  <a:ext uri="{0D108BD9-81ED-4DB2-BD59-A6C34878D82A}">
                    <a16:rowId xmlns:a16="http://schemas.microsoft.com/office/drawing/2014/main" val="2364449366"/>
                  </a:ext>
                </a:extLst>
              </a:tr>
              <a:tr h="723259">
                <a:tc>
                  <a:txBody>
                    <a:bodyPr/>
                    <a:lstStyle/>
                    <a:p>
                      <a:r>
                        <a:rPr lang="en-US" sz="2000" dirty="0"/>
                        <a:t>St. Johns</a:t>
                      </a:r>
                    </a:p>
                  </a:txBody>
                  <a:tcPr/>
                </a:tc>
                <a:tc>
                  <a:txBody>
                    <a:bodyPr/>
                    <a:lstStyle/>
                    <a:p>
                      <a:pPr algn="ctr"/>
                      <a:r>
                        <a:rPr lang="en-US" sz="2000" dirty="0"/>
                        <a:t>98,345</a:t>
                      </a:r>
                    </a:p>
                  </a:txBody>
                  <a:tcPr/>
                </a:tc>
                <a:tc>
                  <a:txBody>
                    <a:bodyPr/>
                    <a:lstStyle/>
                    <a:p>
                      <a:pPr algn="ctr"/>
                      <a:r>
                        <a:rPr lang="en-US" sz="2000" dirty="0"/>
                        <a:t>78,975</a:t>
                      </a:r>
                    </a:p>
                  </a:txBody>
                  <a:tcPr/>
                </a:tc>
                <a:tc>
                  <a:txBody>
                    <a:bodyPr/>
                    <a:lstStyle/>
                    <a:p>
                      <a:pPr algn="ctr"/>
                      <a:r>
                        <a:rPr lang="en-US" sz="2000" dirty="0"/>
                        <a:t>177,320</a:t>
                      </a:r>
                    </a:p>
                  </a:txBody>
                  <a:tcPr/>
                </a:tc>
                <a:extLst>
                  <a:ext uri="{0D108BD9-81ED-4DB2-BD59-A6C34878D82A}">
                    <a16:rowId xmlns:a16="http://schemas.microsoft.com/office/drawing/2014/main" val="1974528250"/>
                  </a:ext>
                </a:extLst>
              </a:tr>
              <a:tr h="723259">
                <a:tc>
                  <a:txBody>
                    <a:bodyPr/>
                    <a:lstStyle/>
                    <a:p>
                      <a:r>
                        <a:rPr lang="en-US" sz="2000" dirty="0"/>
                        <a:t>Southwest</a:t>
                      </a:r>
                    </a:p>
                  </a:txBody>
                  <a:tcPr/>
                </a:tc>
                <a:tc>
                  <a:txBody>
                    <a:bodyPr/>
                    <a:lstStyle/>
                    <a:p>
                      <a:pPr algn="ctr"/>
                      <a:r>
                        <a:rPr lang="en-US" sz="2000" dirty="0"/>
                        <a:t>61,419</a:t>
                      </a:r>
                    </a:p>
                  </a:txBody>
                  <a:tcPr/>
                </a:tc>
                <a:tc>
                  <a:txBody>
                    <a:bodyPr/>
                    <a:lstStyle/>
                    <a:p>
                      <a:pPr algn="ctr"/>
                      <a:r>
                        <a:rPr lang="en-US" sz="2000" dirty="0"/>
                        <a:t>24,065</a:t>
                      </a:r>
                    </a:p>
                  </a:txBody>
                  <a:tcPr/>
                </a:tc>
                <a:tc>
                  <a:txBody>
                    <a:bodyPr/>
                    <a:lstStyle/>
                    <a:p>
                      <a:pPr algn="ctr"/>
                      <a:r>
                        <a:rPr lang="en-US" sz="2000" dirty="0"/>
                        <a:t>85,484</a:t>
                      </a:r>
                    </a:p>
                  </a:txBody>
                  <a:tcPr/>
                </a:tc>
                <a:extLst>
                  <a:ext uri="{0D108BD9-81ED-4DB2-BD59-A6C34878D82A}">
                    <a16:rowId xmlns:a16="http://schemas.microsoft.com/office/drawing/2014/main" val="257455068"/>
                  </a:ext>
                </a:extLst>
              </a:tr>
              <a:tr h="798296">
                <a:tc>
                  <a:txBody>
                    <a:bodyPr/>
                    <a:lstStyle/>
                    <a:p>
                      <a:r>
                        <a:rPr lang="en-US" sz="2000" dirty="0"/>
                        <a:t>Suwannee</a:t>
                      </a:r>
                    </a:p>
                  </a:txBody>
                  <a:tcPr/>
                </a:tc>
                <a:tc>
                  <a:txBody>
                    <a:bodyPr/>
                    <a:lstStyle/>
                    <a:p>
                      <a:pPr algn="ctr"/>
                      <a:r>
                        <a:rPr lang="en-US" sz="2000" dirty="0"/>
                        <a:t>98,312</a:t>
                      </a:r>
                    </a:p>
                  </a:txBody>
                  <a:tcPr/>
                </a:tc>
                <a:tc>
                  <a:txBody>
                    <a:bodyPr/>
                    <a:lstStyle/>
                    <a:p>
                      <a:pPr algn="ctr"/>
                      <a:r>
                        <a:rPr lang="en-US" sz="2000" dirty="0"/>
                        <a:t>980</a:t>
                      </a:r>
                    </a:p>
                  </a:txBody>
                  <a:tcPr/>
                </a:tc>
                <a:tc>
                  <a:txBody>
                    <a:bodyPr/>
                    <a:lstStyle/>
                    <a:p>
                      <a:pPr algn="ctr"/>
                      <a:r>
                        <a:rPr lang="en-US" sz="2000" dirty="0"/>
                        <a:t>107,148</a:t>
                      </a:r>
                    </a:p>
                    <a:p>
                      <a:pPr algn="ctr"/>
                      <a:endParaRPr lang="en-US" sz="2000" dirty="0"/>
                    </a:p>
                  </a:txBody>
                  <a:tcPr/>
                </a:tc>
                <a:extLst>
                  <a:ext uri="{0D108BD9-81ED-4DB2-BD59-A6C34878D82A}">
                    <a16:rowId xmlns:a16="http://schemas.microsoft.com/office/drawing/2014/main" val="1754948221"/>
                  </a:ext>
                </a:extLst>
              </a:tr>
              <a:tr h="723259">
                <a:tc>
                  <a:txBody>
                    <a:bodyPr/>
                    <a:lstStyle/>
                    <a:p>
                      <a:r>
                        <a:rPr lang="en-US" sz="2000" b="1" dirty="0"/>
                        <a:t>Totals</a:t>
                      </a:r>
                    </a:p>
                  </a:txBody>
                  <a:tcPr/>
                </a:tc>
                <a:tc>
                  <a:txBody>
                    <a:bodyPr/>
                    <a:lstStyle/>
                    <a:p>
                      <a:pPr algn="ctr"/>
                      <a:r>
                        <a:rPr lang="en-US" sz="2000" b="1" dirty="0"/>
                        <a:t>258,076</a:t>
                      </a:r>
                    </a:p>
                  </a:txBody>
                  <a:tcPr/>
                </a:tc>
                <a:tc>
                  <a:txBody>
                    <a:bodyPr/>
                    <a:lstStyle/>
                    <a:p>
                      <a:pPr algn="ctr"/>
                      <a:r>
                        <a:rPr lang="en-US" sz="2000" b="1" dirty="0"/>
                        <a:t>104,020</a:t>
                      </a:r>
                    </a:p>
                  </a:txBody>
                  <a:tcPr/>
                </a:tc>
                <a:tc>
                  <a:txBody>
                    <a:bodyPr/>
                    <a:lstStyle/>
                    <a:p>
                      <a:pPr algn="ctr"/>
                      <a:r>
                        <a:rPr lang="en-US" sz="2000" b="1" dirty="0"/>
                        <a:t>369,952</a:t>
                      </a:r>
                    </a:p>
                  </a:txBody>
                  <a:tcPr/>
                </a:tc>
                <a:extLst>
                  <a:ext uri="{0D108BD9-81ED-4DB2-BD59-A6C34878D82A}">
                    <a16:rowId xmlns:a16="http://schemas.microsoft.com/office/drawing/2014/main" val="1603936075"/>
                  </a:ext>
                </a:extLst>
              </a:tr>
            </a:tbl>
          </a:graphicData>
        </a:graphic>
      </p:graphicFrame>
      <p:sp>
        <p:nvSpPr>
          <p:cNvPr id="2" name="TextBox 1">
            <a:extLst>
              <a:ext uri="{FF2B5EF4-FFF2-40B4-BE49-F238E27FC236}">
                <a16:creationId xmlns:a16="http://schemas.microsoft.com/office/drawing/2014/main" id="{87A3161C-A1FD-2290-F1C4-58F6A99EB444}"/>
              </a:ext>
            </a:extLst>
          </p:cNvPr>
          <p:cNvSpPr txBox="1"/>
          <p:nvPr/>
        </p:nvSpPr>
        <p:spPr>
          <a:xfrm>
            <a:off x="3474718" y="6248400"/>
            <a:ext cx="2194560" cy="374904"/>
          </a:xfrm>
          <a:prstGeom prst="rect">
            <a:avLst/>
          </a:prstGeom>
          <a:noFill/>
        </p:spPr>
        <p:txBody>
          <a:bodyPr wrap="square" rtlCol="0">
            <a:spAutoFit/>
          </a:bodyPr>
          <a:lstStyle/>
          <a:p>
            <a:pPr algn="ctr"/>
            <a:r>
              <a:rPr lang="en-US" dirty="0"/>
              <a:t>WMD data</a:t>
            </a:r>
          </a:p>
        </p:txBody>
      </p:sp>
    </p:spTree>
    <p:extLst>
      <p:ext uri="{BB962C8B-B14F-4D97-AF65-F5344CB8AC3E}">
        <p14:creationId xmlns:p14="http://schemas.microsoft.com/office/powerpoint/2010/main" val="293621690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A2DBA-3819-61F6-1000-00E62A090E2F}"/>
            </a:ext>
          </a:extLst>
        </p:cNvPr>
        <p:cNvGrpSpPr/>
        <p:nvPr/>
      </p:nvGrpSpPr>
      <p:grpSpPr>
        <a:xfrm>
          <a:off x="0" y="0"/>
          <a:ext cx="0" cy="0"/>
          <a:chOff x="0" y="0"/>
          <a:chExt cx="0" cy="0"/>
        </a:xfrm>
      </p:grpSpPr>
      <p:sp>
        <p:nvSpPr>
          <p:cNvPr id="13314" name="Rectangle 2">
            <a:extLst>
              <a:ext uri="{FF2B5EF4-FFF2-40B4-BE49-F238E27FC236}">
                <a16:creationId xmlns:a16="http://schemas.microsoft.com/office/drawing/2014/main" id="{36B17AF6-ABB1-E3D4-26FD-C18EFDB31238}"/>
              </a:ext>
            </a:extLst>
          </p:cNvPr>
          <p:cNvSpPr>
            <a:spLocks noGrp="1" noChangeArrowheads="1"/>
          </p:cNvSpPr>
          <p:nvPr>
            <p:ph type="title" idx="4294967295"/>
          </p:nvPr>
        </p:nvSpPr>
        <p:spPr>
          <a:xfrm>
            <a:off x="164592" y="152400"/>
            <a:ext cx="8827008" cy="762000"/>
          </a:xfrm>
        </p:spPr>
        <p:txBody>
          <a:bodyPr>
            <a:normAutofit/>
          </a:bodyPr>
          <a:lstStyle/>
          <a:p>
            <a:pPr algn="ctr"/>
            <a:r>
              <a:rPr lang="en-US" altLang="en-US" sz="3600" dirty="0"/>
              <a:t>Withdrawals from the Floridan Aquifer in 2015</a:t>
            </a:r>
          </a:p>
        </p:txBody>
      </p:sp>
      <p:sp>
        <p:nvSpPr>
          <p:cNvPr id="13315" name="Rectangle 4">
            <a:extLst>
              <a:ext uri="{FF2B5EF4-FFF2-40B4-BE49-F238E27FC236}">
                <a16:creationId xmlns:a16="http://schemas.microsoft.com/office/drawing/2014/main" id="{A794D2BF-65B0-62D4-A08C-DB30A5C3BB78}"/>
              </a:ext>
            </a:extLst>
          </p:cNvPr>
          <p:cNvSpPr>
            <a:spLocks noChangeArrowheads="1"/>
          </p:cNvSpPr>
          <p:nvPr/>
        </p:nvSpPr>
        <p:spPr bwMode="auto">
          <a:xfrm>
            <a:off x="304800" y="1143000"/>
            <a:ext cx="3928872"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marR="0" lvl="0" indent="-342900" algn="l" defTabSz="457200" rtl="0" eaLnBrk="1" fontAlgn="auto" latinLnBrk="0" hangingPunct="1">
              <a:lnSpc>
                <a:spcPct val="100000"/>
              </a:lnSpc>
              <a:spcBef>
                <a:spcPct val="20000"/>
              </a:spcBef>
              <a:spcAft>
                <a:spcPts val="0"/>
              </a:spcAft>
              <a:buClrTx/>
              <a:buSzTx/>
              <a:buFontTx/>
              <a:buChar char="•"/>
              <a:tabLst/>
              <a:defRPr/>
            </a:pPr>
            <a:r>
              <a:rPr kumimoji="0" lang="en-US" alt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Total estimated groundwater use from the Floridan Aquifer in 2015 was 2.3 billion gallons per day</a:t>
            </a:r>
          </a:p>
          <a:p>
            <a:pPr marL="342900" marR="0" lvl="0" indent="-342900" algn="l" defTabSz="457200" rtl="0" eaLnBrk="1" fontAlgn="auto" latinLnBrk="0" hangingPunct="1">
              <a:lnSpc>
                <a:spcPct val="100000"/>
              </a:lnSpc>
              <a:spcBef>
                <a:spcPct val="20000"/>
              </a:spcBef>
              <a:spcAft>
                <a:spcPts val="0"/>
              </a:spcAft>
              <a:buClrTx/>
              <a:buSzTx/>
              <a:buFontTx/>
              <a:buChar char="•"/>
              <a:tabLst/>
              <a:defRPr/>
            </a:pPr>
            <a:r>
              <a:rPr kumimoji="0" lang="en-US" alt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Public water supply accounted for 1.2 BGD</a:t>
            </a:r>
          </a:p>
          <a:p>
            <a:pPr marL="342900" marR="0" lvl="0" indent="-342900" algn="l" defTabSz="457200" rtl="0" eaLnBrk="1" fontAlgn="auto" latinLnBrk="0" hangingPunct="1">
              <a:lnSpc>
                <a:spcPct val="100000"/>
              </a:lnSpc>
              <a:spcBef>
                <a:spcPct val="20000"/>
              </a:spcBef>
              <a:spcAft>
                <a:spcPts val="0"/>
              </a:spcAft>
              <a:buClrTx/>
              <a:buSzTx/>
              <a:buFontTx/>
              <a:buChar char="•"/>
              <a:tabLst/>
              <a:defRPr/>
            </a:pPr>
            <a:r>
              <a:rPr kumimoji="0" lang="en-US" alt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Agriculture accounted for 0.7 BGD </a:t>
            </a:r>
            <a:r>
              <a:rPr kumimoji="0" lang="en-US" alt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(USGS 2015)</a:t>
            </a:r>
          </a:p>
        </p:txBody>
      </p:sp>
      <p:pic>
        <p:nvPicPr>
          <p:cNvPr id="3" name="Picture 2">
            <a:extLst>
              <a:ext uri="{FF2B5EF4-FFF2-40B4-BE49-F238E27FC236}">
                <a16:creationId xmlns:a16="http://schemas.microsoft.com/office/drawing/2014/main" id="{AD730484-41AC-2421-2A20-70AECEC30AF6}"/>
              </a:ext>
            </a:extLst>
          </p:cNvPr>
          <p:cNvPicPr>
            <a:picLocks noChangeAspect="1"/>
          </p:cNvPicPr>
          <p:nvPr/>
        </p:nvPicPr>
        <p:blipFill>
          <a:blip r:embed="rId2"/>
          <a:srcRect l="34134" t="20845" r="34566" b="14089"/>
          <a:stretch>
            <a:fillRect/>
          </a:stretch>
        </p:blipFill>
        <p:spPr>
          <a:xfrm>
            <a:off x="4078224" y="978408"/>
            <a:ext cx="4760976" cy="5567148"/>
          </a:xfrm>
          <a:prstGeom prst="rect">
            <a:avLst/>
          </a:prstGeom>
        </p:spPr>
      </p:pic>
    </p:spTree>
    <p:extLst>
      <p:ext uri="{BB962C8B-B14F-4D97-AF65-F5344CB8AC3E}">
        <p14:creationId xmlns:p14="http://schemas.microsoft.com/office/powerpoint/2010/main" val="2775998188"/>
      </p:ext>
    </p:extLst>
  </p:cSld>
  <p:clrMapOvr>
    <a:masterClrMapping/>
  </p:clrMapOvr>
  <p:transition>
    <p:randomBar/>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15842</TotalTime>
  <Words>1461</Words>
  <Application>Microsoft Office PowerPoint</Application>
  <PresentationFormat>On-screen Show (4:3)</PresentationFormat>
  <Paragraphs>184</Paragraphs>
  <Slides>34</Slides>
  <Notes>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34</vt:i4>
      </vt:variant>
    </vt:vector>
  </HeadingPairs>
  <TitlesOfParts>
    <vt:vector size="43" baseType="lpstr">
      <vt:lpstr>Aptos</vt:lpstr>
      <vt:lpstr>Aptos Display</vt:lpstr>
      <vt:lpstr>Arial</vt:lpstr>
      <vt:lpstr>Arial Narrow</vt:lpstr>
      <vt:lpstr>Symbol</vt:lpstr>
      <vt:lpstr>Times New Roman</vt:lpstr>
      <vt:lpstr>Office Theme</vt:lpstr>
      <vt:lpstr>Default Design</vt:lpstr>
      <vt:lpstr>1_Default Design</vt:lpstr>
      <vt:lpstr>Florida Springs and Aquifer Dilemma</vt:lpstr>
      <vt:lpstr>PowerPoint Presentation</vt:lpstr>
      <vt:lpstr>Floridan Aquifer Recharge = 6% of Rainfall or about 10.5 BGD to Florida’s springs</vt:lpstr>
      <vt:lpstr>Average Recharge to the Floridan Aquifer  -10 to +20 inches per year</vt:lpstr>
      <vt:lpstr>Floridan Aquifer Water Balance</vt:lpstr>
      <vt:lpstr>Florida Spring Historic Flows and Declines by Water Management District (WMD) (1930-2009)</vt:lpstr>
      <vt:lpstr>Florida’s Springs Dilemma  Regional Groundwater Permits - 2025</vt:lpstr>
      <vt:lpstr>PowerPoint Presentation</vt:lpstr>
      <vt:lpstr>Withdrawals from the Floridan Aquifer in 2015</vt:lpstr>
      <vt:lpstr>North Florida Groundwater Pumping (2010)</vt:lpstr>
      <vt:lpstr>Floridan Aquifer Levels are Falling</vt:lpstr>
      <vt:lpstr>PowerPoint Presentation</vt:lpstr>
      <vt:lpstr>PowerPoint Presentation</vt:lpstr>
      <vt:lpstr>Florida’s Springs Dilemma  Suwannee River Water Management District</vt:lpstr>
      <vt:lpstr>Florida’s Springs Dilemma Suwannee River Water Management District</vt:lpstr>
      <vt:lpstr>Florida’s Springs Dilemma Suwannee River Water Management District</vt:lpstr>
      <vt:lpstr>Florida’s Springs Dilemma Suwannee River Water Management District</vt:lpstr>
      <vt:lpstr>Florida’s Springs Dilemma Suwannee River Water Management District</vt:lpstr>
      <vt:lpstr>Florida’s Springs Dilemma Suwannee River Water Management District</vt:lpstr>
      <vt:lpstr>Florida’s Springs Dilemma  St. Johns River Water Management District</vt:lpstr>
      <vt:lpstr>Florida’s Springs Dilemma St. Johns River Water Management District</vt:lpstr>
      <vt:lpstr>Florida’s Springs Dilemma St. Johns River Water Management District</vt:lpstr>
      <vt:lpstr>Florida’s Springs Dilemma St. Johns River Water Management District</vt:lpstr>
      <vt:lpstr>Florida’s Springs Dilemma St. Johns River Water Management District</vt:lpstr>
      <vt:lpstr>Florida’s Springs Dilemma  Southwest Florida Water Management District</vt:lpstr>
      <vt:lpstr>Florida’s Springs Dilemma Southwest Florida Water Management District</vt:lpstr>
      <vt:lpstr>Florida’s Springs Dilemma Southwest Florida Water Management District</vt:lpstr>
      <vt:lpstr>Florida’s Springs Dilemma Southwest Florida Water Management District</vt:lpstr>
      <vt:lpstr>Florida’s Springs Dilemma Southwest Florida Water Management District</vt:lpstr>
      <vt:lpstr>Florida’s Springs Dilemma Southwest Florida Water Management District</vt:lpstr>
      <vt:lpstr>Florida’s Springs Dilemma Southwest Florida Water Management District</vt:lpstr>
      <vt:lpstr>Florida’s Springs Dilemma  Northwest Florida Water Management District</vt:lpstr>
      <vt:lpstr>Florida’s Springs Dilemma Northwest Florida Water Management District</vt:lpstr>
      <vt:lpstr>Florida’s Springs Dilemma Northwest Florida Water Management District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Robert Knight</dc:creator>
  <cp:lastModifiedBy>Robert Knight</cp:lastModifiedBy>
  <cp:revision>33</cp:revision>
  <cp:lastPrinted>2026-02-23T16:58:26Z</cp:lastPrinted>
  <dcterms:created xsi:type="dcterms:W3CDTF">2026-02-21T22:45:30Z</dcterms:created>
  <dcterms:modified xsi:type="dcterms:W3CDTF">2026-05-09T20:40:50Z</dcterms:modified>
</cp:coreProperties>
</file>