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5143500" cx="9144000"/>
  <p:notesSz cx="6858000" cy="9144000"/>
  <p:embeddedFontLst>
    <p:embeddedFont>
      <p:font typeface="Roboto"/>
      <p:regular r:id="rId54"/>
      <p:bold r:id="rId55"/>
      <p:italic r:id="rId56"/>
      <p:boldItalic r:id="rId57"/>
    </p:embeddedFont>
    <p:embeddedFont>
      <p:font typeface="Arial Narrow"/>
      <p:regular r:id="rId58"/>
      <p:bold r:id="rId59"/>
      <p:italic r:id="rId60"/>
      <p:boldItalic r:id="rId61"/>
    </p:embeddedFont>
    <p:embeddedFont>
      <p:font typeface="Open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regular.fntdata"/><Relationship Id="rId61" Type="http://schemas.openxmlformats.org/officeDocument/2006/relationships/font" Target="fonts/ArialNarrow-boldItalic.fntdata"/><Relationship Id="rId20" Type="http://schemas.openxmlformats.org/officeDocument/2006/relationships/slide" Target="slides/slide15.xml"/><Relationship Id="rId64" Type="http://schemas.openxmlformats.org/officeDocument/2006/relationships/font" Target="fonts/OpenSans-italic.fntdata"/><Relationship Id="rId63"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ArialNarrow-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bold.fntdata"/><Relationship Id="rId10" Type="http://schemas.openxmlformats.org/officeDocument/2006/relationships/slide" Target="slides/slide5.xml"/><Relationship Id="rId54" Type="http://schemas.openxmlformats.org/officeDocument/2006/relationships/font" Target="fonts/Roboto-regular.fntdata"/><Relationship Id="rId13" Type="http://schemas.openxmlformats.org/officeDocument/2006/relationships/slide" Target="slides/slide8.xml"/><Relationship Id="rId57" Type="http://schemas.openxmlformats.org/officeDocument/2006/relationships/font" Target="fonts/Roboto-boldItalic.fntdata"/><Relationship Id="rId12" Type="http://schemas.openxmlformats.org/officeDocument/2006/relationships/slide" Target="slides/slide7.xml"/><Relationship Id="rId56" Type="http://schemas.openxmlformats.org/officeDocument/2006/relationships/font" Target="fonts/Roboto-italic.fntdata"/><Relationship Id="rId15" Type="http://schemas.openxmlformats.org/officeDocument/2006/relationships/slide" Target="slides/slide10.xml"/><Relationship Id="rId59" Type="http://schemas.openxmlformats.org/officeDocument/2006/relationships/font" Target="fonts/ArialNarrow-bold.fntdata"/><Relationship Id="rId14" Type="http://schemas.openxmlformats.org/officeDocument/2006/relationships/slide" Target="slides/slide9.xml"/><Relationship Id="rId58" Type="http://schemas.openxmlformats.org/officeDocument/2006/relationships/font" Target="fonts/ArialNarrow-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als.net/donation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als.net/pictures/2018-10-31--ga-epd-spill-resolution/spills/2025-10-06--GA-EPD-Sewage-Spills-Report-basin.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d06b6682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3d06b6682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b5a223538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b5a223538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Notice water use does not increase as fast as population.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b5a223538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b5a223538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b5a223538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b5a223538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b5a223538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b5a223538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b5a223538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b5a223538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b5a223538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b5a223538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b5a223538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b5a223538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b5a223538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b5a223538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b5a223538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b5a223538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b5a2235387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b5a2235387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b5a22353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b5a22353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c7aefc1e4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c7aefc1e4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c7aefc1e46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c7aefc1e46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c7aefc1e46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c7aefc1e46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c7aefc1e46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c7aefc1e46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b5a2235387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b5a2235387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b5a2235387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b5a2235387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b5a223538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b5a223538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b5a2235387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b5a2235387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b5a2235387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b5a2235387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b5a223538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b5a223538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b5a223538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b5a223538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b5a2235387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b5a2235387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b5a2235387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b5a2235387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b9929d7c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b9929d7c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b9929d7c0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b9929d7c0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b9980dbea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b9980dbea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b9980dbea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b9980dbea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d085a5453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d085a5453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d085a5453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d085a5453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d085a5453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d085a5453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d085a5453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d085a5453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b5a2235387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b5a2235387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d085a545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d085a545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d085a5453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d085a5453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d085a5453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d085a5453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d085a5453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d085a5453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d085a5453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d085a5453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d085a54537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d085a5453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d085a5453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d085a5453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b5a223538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b5a223538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8950f8bba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8950f8bba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https://wwals.net/donations/</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b5a2235387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b5a2235387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b5a2235387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b5a2235387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https://wwals.net/pictures/2018-10-31--ga-epd-spill-resolution/spills/2025-10-06--GA-EPD-Sewage-Spills-Report-basin.html</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b5a223538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b5a223538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b5a2235387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b5a2235387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b5a223538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b5a223538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als.net"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r>
              <a:rPr lang="en"/>
              <a:t>2026-03-18 </a:t>
            </a:r>
            <a:r>
              <a:rPr lang="en" u="sng">
                <a:solidFill>
                  <a:schemeClr val="hlink"/>
                </a:solidFill>
                <a:hlinkClick r:id="rId2"/>
              </a:rPr>
              <a:t>wwals.net</a:t>
            </a:r>
            <a:r>
              <a:rPr lang="en"/>
              <a:t> </a:t>
            </a: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 name="Shape 42"/>
        <p:cNvGrpSpPr/>
        <p:nvPr/>
      </p:nvGrpSpPr>
      <p:grpSpPr>
        <a:xfrm>
          <a:off x="0" y="0"/>
          <a:ext cx="0" cy="0"/>
          <a:chOff x="0" y="0"/>
          <a:chExt cx="0" cy="0"/>
        </a:xfrm>
      </p:grpSpPr>
      <p:sp>
        <p:nvSpPr>
          <p:cNvPr id="43" name="Google Shape;4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5" name="Google Shape;4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 name="Google Shape;16;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 name="Google Shape;1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 name="Google Shape;21;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2" name="Google Shape;2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8" name="Google Shape;28;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 name="Shape 30"/>
        <p:cNvGrpSpPr/>
        <p:nvPr/>
      </p:nvGrpSpPr>
      <p:grpSpPr>
        <a:xfrm>
          <a:off x="0" y="0"/>
          <a:ext cx="0" cy="0"/>
          <a:chOff x="0" y="0"/>
          <a:chExt cx="0" cy="0"/>
        </a:xfrm>
      </p:grpSpPr>
      <p:sp>
        <p:nvSpPr>
          <p:cNvPr id="31" name="Google Shape;31;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2" name="Google Shape;3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6" name="Google Shape;36;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 name="Google Shape;37;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8" name="Google Shape;3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1" name="Google Shape;4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als.net" TargetMode="Externa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hyperlink" Target="http://wwals.n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als.n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hyperlink" Target="http://wwals.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hyperlink" Target="http://wwals.n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hyperlink" Target="http://wwals.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hyperlink" Target="http://wwals.n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hyperlink" Target="http://wwal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hyperlink" Target="http://wwals.n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hyperlink" Target="http://wwals.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wwal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jpg"/><Relationship Id="rId5" Type="http://schemas.openxmlformats.org/officeDocument/2006/relationships/image" Target="../media/image1.jpg"/><Relationship Id="rId6" Type="http://schemas.openxmlformats.org/officeDocument/2006/relationships/hyperlink" Target="http://wwals.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als.net" TargetMode="Externa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wwals.ne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wwals.net" TargetMode="External"/><Relationship Id="rId4" Type="http://schemas.openxmlformats.org/officeDocument/2006/relationships/hyperlink" Target="https://www.flsenate.gov/Session/Bill/2021/6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als.n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jpg"/><Relationship Id="rId4" Type="http://schemas.openxmlformats.org/officeDocument/2006/relationships/hyperlink" Target="http://wwals.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wwals.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jpg"/><Relationship Id="rId4" Type="http://schemas.openxmlformats.org/officeDocument/2006/relationships/hyperlink" Target="http://wwals.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wwals.n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0.jpg"/><Relationship Id="rId4" Type="http://schemas.openxmlformats.org/officeDocument/2006/relationships/hyperlink" Target="http://wwals.ne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jpg"/><Relationship Id="rId4" Type="http://schemas.openxmlformats.org/officeDocument/2006/relationships/hyperlink" Target="http://wwals.net" TargetMode="External"/><Relationship Id="rId5" Type="http://schemas.openxmlformats.org/officeDocument/2006/relationships/hyperlink" Target="https://wwals.net/2025/12/17/drought-workshop-presentation-srwmd-2025-12-0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wwals.ne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8.jpg"/><Relationship Id="rId4" Type="http://schemas.openxmlformats.org/officeDocument/2006/relationships/hyperlink" Target="http://wwals.ne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wwals.ne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wwals.net" TargetMode="External"/></Relationships>
</file>

<file path=ppt/slides/_rels/slide33.xml.rels><?xml version="1.0" encoding="UTF-8" standalone="yes"?><Relationships xmlns="http://schemas.openxmlformats.org/package/2006/relationships"><Relationship Id="rId11" Type="http://schemas.openxmlformats.org/officeDocument/2006/relationships/hyperlink" Target="https://lynceans.org/all-posts/status-of-desalination-plants-in-california-2/" TargetMode="External"/><Relationship Id="rId10" Type="http://schemas.openxmlformats.org/officeDocument/2006/relationships/hyperlink" Target="https://lynceans.org/all-posts/status-of-desalination-plants-in-california-2/" TargetMode="External"/><Relationship Id="rId13" Type="http://schemas.openxmlformats.org/officeDocument/2006/relationships/hyperlink" Target="https://lynceans.org/all-posts/status-of-desalination-plants-in-california-2/" TargetMode="External"/><Relationship Id="rId12" Type="http://schemas.openxmlformats.org/officeDocument/2006/relationships/hyperlink" Target="https://lynceans.org/all-posts/status-of-desalination-plants-in-california-2/" TargetMode="External"/><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https://www.permitting.gov/newsroom/press-releases/harbor-island-seawater-desalination-facility-latest-infrastructure-project" TargetMode="External"/><Relationship Id="rId4" Type="http://schemas.openxmlformats.org/officeDocument/2006/relationships/hyperlink" Target="https://www.kawc.org/news/2025-11-20/arizona-water-board-approves-desalination-plants-in-california-mexico" TargetMode="External"/><Relationship Id="rId9" Type="http://schemas.openxmlformats.org/officeDocument/2006/relationships/hyperlink" Target="https://lynceans.org/all-posts/status-of-desalination-plants-in-california-2/" TargetMode="External"/><Relationship Id="rId15" Type="http://schemas.openxmlformats.org/officeDocument/2006/relationships/hyperlink" Target="https://calmatters.org/environment/2022/05/california-desalination-plant-coastal-commission/" TargetMode="External"/><Relationship Id="rId14" Type="http://schemas.openxmlformats.org/officeDocument/2006/relationships/hyperlink" Target="https://www.ksbw.com/article/monterey-peninsula-desalination-plant-approved/65785528" TargetMode="External"/><Relationship Id="rId16" Type="http://schemas.openxmlformats.org/officeDocument/2006/relationships/hyperlink" Target="http://wwals.net" TargetMode="External"/><Relationship Id="rId5" Type="http://schemas.openxmlformats.org/officeDocument/2006/relationships/hyperlink" Target="https://www.mwdoc.com/wp-content/uploads/2024/04/24-0409-DOHENY-OCEAN-DESALINATION-PROJECT-RECEIVES-39.9-MILLION-AWARD-FROM-METROPOLITAN-LOCAL-RESOURCES-PROGRAM.pdf" TargetMode="External"/><Relationship Id="rId6" Type="http://schemas.openxmlformats.org/officeDocument/2006/relationships/hyperlink" Target="https://www.epa.gov/wifia/doheny-ocean-desalination-project" TargetMode="External"/><Relationship Id="rId7" Type="http://schemas.openxmlformats.org/officeDocument/2006/relationships/hyperlink" Target="https://lynceans.org/all-posts/status-of-desalination-plants-in-california-2/" TargetMode="External"/><Relationship Id="rId8" Type="http://schemas.openxmlformats.org/officeDocument/2006/relationships/hyperlink" Target="https://lynceans.org/all-posts/status-of-desalination-plants-in-california-2/"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s://www.tampabaywater.org/tampa-bay-seawater-desalination" TargetMode="External"/><Relationship Id="rId4" Type="http://schemas.openxmlformats.org/officeDocument/2006/relationships/hyperlink" Target="https://www.flgov.com/eog/news/press/2025/governor-ron-desantis-announces-opening-new-reverse-osmosis-facility-florida-keys" TargetMode="External"/><Relationship Id="rId5" Type="http://schemas.openxmlformats.org/officeDocument/2006/relationships/hyperlink" Target="https://www.sfwmd.gov/our-work/alternative-water-supply/desalination" TargetMode="External"/><Relationship Id="rId6" Type="http://schemas.openxmlformats.org/officeDocument/2006/relationships/image" Target="../media/image25.jpg"/><Relationship Id="rId7" Type="http://schemas.openxmlformats.org/officeDocument/2006/relationships/hyperlink" Target="http://wwals.ne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s://www.jea.com/about/water_supply/" TargetMode="External"/><Relationship Id="rId4" Type="http://schemas.openxmlformats.org/officeDocument/2006/relationships/hyperlink" Target="http://wwals.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wwals.net" TargetMode="External"/><Relationship Id="rId4" Type="http://schemas.openxmlformats.org/officeDocument/2006/relationships/hyperlink" Target="https://wwals.net/?p=69648" TargetMode="External"/><Relationship Id="rId5" Type="http://schemas.openxmlformats.org/officeDocument/2006/relationships/hyperlink" Target="https://www.sfwmd.gov/our-work/alternative-water-supply/desalinatio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wwals.net" TargetMode="External"/><Relationship Id="rId4" Type="http://schemas.openxmlformats.org/officeDocument/2006/relationships/hyperlink" Target="https://wwals.net/2026/02/17/fl-sb-64-reclaimed-water-jea-buckman-wastewater-plant-and-wfnf-2021-06-29/" TargetMode="External"/></Relationships>
</file>

<file path=ppt/slides/_rels/slide38.xml.rels><?xml version="1.0" encoding="UTF-8" standalone="yes"?><Relationships xmlns="http://schemas.openxmlformats.org/package/2006/relationships"><Relationship Id="rId10" Type="http://schemas.openxmlformats.org/officeDocument/2006/relationships/image" Target="../media/image29.jpg"/><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wwals.net" TargetMode="External"/><Relationship Id="rId4" Type="http://schemas.openxmlformats.org/officeDocument/2006/relationships/hyperlink" Target="https://wwals.net/issues/wfnf" TargetMode="External"/><Relationship Id="rId9" Type="http://schemas.openxmlformats.org/officeDocument/2006/relationships/hyperlink" Target="https://wwals.net/issues/wfnf/#backbefore" TargetMode="External"/><Relationship Id="rId5" Type="http://schemas.openxmlformats.org/officeDocument/2006/relationships/hyperlink" Target="https://wwals.net/issues/wfnf/#whynot" TargetMode="External"/><Relationship Id="rId6" Type="http://schemas.openxmlformats.org/officeDocument/2006/relationships/hyperlink" Target="https://wwals.net/issues/wfnf/#upmeet" TargetMode="External"/><Relationship Id="rId7" Type="http://schemas.openxmlformats.org/officeDocument/2006/relationships/hyperlink" Target="https://wwals.net/issues/wfnf/#govbod" TargetMode="External"/><Relationship Id="rId8" Type="http://schemas.openxmlformats.org/officeDocument/2006/relationships/hyperlink" Target="https://wwals.net/issues/wfnf/#howto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wwals.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als.ne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hyperlink" Target="http://wwals.ne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http://wwals.net" TargetMode="External"/><Relationship Id="rId4" Type="http://schemas.openxmlformats.org/officeDocument/2006/relationships/hyperlink" Target="https://george-lakoff.com/books/dont_think_of_an_elephant_know_your_values_and_frame_the_debatethe_essential_guide_for_progressives-11919045594908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hyperlink" Target="http://wwals.net" TargetMode="External"/><Relationship Id="rId4" Type="http://schemas.openxmlformats.org/officeDocument/2006/relationships/hyperlink" Target="https://www.columbiacountyobserver.com/master_files/County_News_2026/20260221-water-first-north-fl-makes-columbia-county-appeareance.html" TargetMode="External"/><Relationship Id="rId5" Type="http://schemas.openxmlformats.org/officeDocument/2006/relationships/hyperlink" Target="https://wwals.net/?p=69442&amp;fbclid=IwZXh0bgNhZW0CMTAAYnJpZBExWE5hZjVZb2FvOUdsZzRaSHNydGMGYXBwX2lkEDIyMjAzOTE3ODgyMDA4OTIAAR4Hl1T3mI1KqY2kFoaCL4o4cUsM_G-PWGZ-HBt5aBQJcU0dSJrEJWdODE3mEw_aem_SOwtvIFynzgNdg9T3wSF9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http://wwals.ne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hyperlink" Target="http://wwals.ne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hyperlink" Target="http://wwals.net" TargetMode="External"/><Relationship Id="rId4" Type="http://schemas.openxmlformats.org/officeDocument/2006/relationships/hyperlink" Target="https://www.wuft.org/politics/2026-02-19/suwannee-county-residents-unhappy-with-a-1-billion-dollar-water-supply-pla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hyperlink" Target="http://wwals.net" TargetMode="External"/><Relationship Id="rId4" Type="http://schemas.openxmlformats.org/officeDocument/2006/relationships/hyperlink" Target="https://wwals.net/?p=69519&amp;fbclid=IwZXh0bgNhZW0CMTAAYnJpZBExWE5hZjVZb2FvOUdsZzRaSHNydGMGYXBwX2lkEDIyMjAzOTE3ODgyMDA4OTIAAR5gJt1OEWaIYqHyo4ttvUglSJgh63I99WVcKK0RKAedWAZ_5ps5zK-WIGOQSA_aem_vx5JNzeozu3TKQlnR5pQUw" TargetMode="External"/><Relationship Id="rId5" Type="http://schemas.openxmlformats.org/officeDocument/2006/relationships/hyperlink" Target="https://l.facebook.com/l.php?u=https%3A%2F%2Fwwals.net%2F%3Fp%3D69378%26fbclid%3DIwZXh0bgNhZW0CMTAAYnJpZBExWE5hZjVZb2FvOUdsZzRaSHNydGMGYXBwX2lkEDIyMjAzOTE3ODgyMDA4OTIAAR4FSuGTRBB5pdq1xSm3rvYERqEWherWkPWUzsUuIRnp2I4mWplJRXbphDU40Q_aem_IPX8PCWu37Xus_HjxUBklg&amp;h=AT5ZQWWp0ZbL1519bqj-SFyfJ_6fMfeBuNHB6qP3nSP1f_X88W_kY-8HmQRApQjRhX9FEuwwBNwA7tYQ2UqacY0WeobZqsKAVLXtVvDik5uguZwnT6mj2ZGBS8MXrW5KShtAOg&amp;__tn__=q&amp;c%5B0%5D=AT56DE6lIypmAVgss4RxGPJT1TNsthFtbh_uRdjHQkKzRDOg68PLDb4WS0kVfL6jcJ-n5DZBGcm6viCoN7c2qvDAlSU6KEosVAQHWQvHl0SkjjMcqC__iWyic-K-38KNLGR8bSJ41GVIm_9oVLA_FNuGeQRi7KRXVTA"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2.jpg"/><Relationship Id="rId4" Type="http://schemas.openxmlformats.org/officeDocument/2006/relationships/hyperlink" Target="http://wwals.net" TargetMode="External"/><Relationship Id="rId9" Type="http://schemas.openxmlformats.org/officeDocument/2006/relationships/hyperlink" Target="https://wwals.net/?p=68081" TargetMode="External"/><Relationship Id="rId5" Type="http://schemas.openxmlformats.org/officeDocument/2006/relationships/hyperlink" Target="http://openstates.org/find_your_legislator/" TargetMode="External"/><Relationship Id="rId6" Type="http://schemas.openxmlformats.org/officeDocument/2006/relationships/hyperlink" Target="https://www.mysuwanneeriver.com/134/Current-Board-Members" TargetMode="External"/><Relationship Id="rId7" Type="http://schemas.openxmlformats.org/officeDocument/2006/relationships/hyperlink" Target="https://www.sjrwmd.com/about/organization/directors/" TargetMode="External"/><Relationship Id="rId8" Type="http://schemas.openxmlformats.org/officeDocument/2006/relationships/hyperlink" Target="https://www.fl-counties.com/2025-fac-directory/" TargetMode="External"/></Relationships>
</file>

<file path=ppt/slides/_rels/slide48.xml.rels><?xml version="1.0" encoding="UTF-8" standalone="yes"?><Relationships xmlns="http://schemas.openxmlformats.org/package/2006/relationships"><Relationship Id="rId10" Type="http://schemas.openxmlformats.org/officeDocument/2006/relationships/hyperlink" Target="http://www.wwals.net" TargetMode="External"/><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7.jpg"/><Relationship Id="rId4" Type="http://schemas.openxmlformats.org/officeDocument/2006/relationships/image" Target="../media/image2.jpg"/><Relationship Id="rId9" Type="http://schemas.openxmlformats.org/officeDocument/2006/relationships/hyperlink" Target="http://www.wwals.net" TargetMode="External"/><Relationship Id="rId5" Type="http://schemas.openxmlformats.org/officeDocument/2006/relationships/image" Target="../media/image26.jpg"/><Relationship Id="rId6" Type="http://schemas.openxmlformats.org/officeDocument/2006/relationships/image" Target="../media/image23.jpg"/><Relationship Id="rId7" Type="http://schemas.openxmlformats.org/officeDocument/2006/relationships/hyperlink" Target="http://wwals.net" TargetMode="External"/><Relationship Id="rId8" Type="http://schemas.openxmlformats.org/officeDocument/2006/relationships/hyperlink" Target="http://www.suwanneeriverkeeper.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hyperlink" Target="http://wwals.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2.jpg"/><Relationship Id="rId5" Type="http://schemas.openxmlformats.org/officeDocument/2006/relationships/hyperlink" Target="http://wwal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als.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als.net"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als.ne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3"/>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pic>
        <p:nvPicPr>
          <p:cNvPr id="53" name="Google Shape;53;p13" title="fbmany.jpg"/>
          <p:cNvPicPr preferRelativeResize="0"/>
          <p:nvPr/>
        </p:nvPicPr>
        <p:blipFill>
          <a:blip r:embed="rId4">
            <a:alphaModFix/>
          </a:blip>
          <a:stretch>
            <a:fillRect/>
          </a:stretch>
        </p:blipFill>
        <p:spPr>
          <a:xfrm>
            <a:off x="422914" y="19805"/>
            <a:ext cx="8290905" cy="4352725"/>
          </a:xfrm>
          <a:prstGeom prst="rect">
            <a:avLst/>
          </a:prstGeom>
          <a:noFill/>
          <a:ln>
            <a:noFill/>
          </a:ln>
        </p:spPr>
      </p:pic>
      <p:sp>
        <p:nvSpPr>
          <p:cNvPr id="54" name="Google Shape;54;p13"/>
          <p:cNvSpPr txBox="1"/>
          <p:nvPr/>
        </p:nvSpPr>
        <p:spPr>
          <a:xfrm>
            <a:off x="397800" y="4407575"/>
            <a:ext cx="84015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5-6:30 PM, Wednesday, March 18, 2026, 1848 Ohio Ave S, Live Oak, FL 32064</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2" title="LSFI-Water-Project-July-2025-0006.jp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8" name="Google Shape;118;p22"/>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idx="4294967295" type="ctrTitle"/>
          </p:nvPr>
        </p:nvSpPr>
        <p:spPr>
          <a:xfrm>
            <a:off x="311708" y="744575"/>
            <a:ext cx="8520600" cy="2052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t/>
            </a:r>
            <a:endParaRPr b="1" sz="2800"/>
          </a:p>
          <a:p>
            <a:pPr indent="0" lvl="0" marL="0" rtl="0" algn="l">
              <a:spcBef>
                <a:spcPts val="0"/>
              </a:spcBef>
              <a:spcAft>
                <a:spcPts val="0"/>
              </a:spcAft>
              <a:buNone/>
            </a:pPr>
            <a:r>
              <a:t/>
            </a:r>
            <a:endParaRPr b="1" sz="3300"/>
          </a:p>
        </p:txBody>
      </p:sp>
      <p:sp>
        <p:nvSpPr>
          <p:cNvPr id="124" name="Google Shape;124;p23"/>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125" name="Google Shape;125;p23"/>
          <p:cNvSpPr txBox="1"/>
          <p:nvPr/>
        </p:nvSpPr>
        <p:spPr>
          <a:xfrm>
            <a:off x="317500" y="284425"/>
            <a:ext cx="8598900" cy="437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300">
                <a:solidFill>
                  <a:schemeClr val="dk1"/>
                </a:solidFill>
              </a:rPr>
              <a:t>Demand and population where?</a:t>
            </a:r>
            <a:endParaRPr sz="3300">
              <a:solidFill>
                <a:schemeClr val="dk1"/>
              </a:solidFill>
            </a:endParaRPr>
          </a:p>
          <a:p>
            <a:pPr indent="0" lvl="0" marL="0" rtl="0" algn="ctr">
              <a:spcBef>
                <a:spcPts val="1000"/>
              </a:spcBef>
              <a:spcAft>
                <a:spcPts val="0"/>
              </a:spcAft>
              <a:buClr>
                <a:schemeClr val="dk1"/>
              </a:buClr>
              <a:buSzPts val="1100"/>
              <a:buFont typeface="Arial"/>
              <a:buNone/>
            </a:pPr>
            <a:r>
              <a:rPr lang="en" sz="3300">
                <a:solidFill>
                  <a:schemeClr val="dk1"/>
                </a:solidFill>
              </a:rPr>
              <a:t>The area of the </a:t>
            </a:r>
            <a:endParaRPr sz="3300">
              <a:solidFill>
                <a:schemeClr val="dk1"/>
              </a:solidFill>
            </a:endParaRPr>
          </a:p>
          <a:p>
            <a:pPr indent="0" lvl="0" marL="0" rtl="0" algn="ctr">
              <a:spcBef>
                <a:spcPts val="0"/>
              </a:spcBef>
              <a:spcAft>
                <a:spcPts val="0"/>
              </a:spcAft>
              <a:buClr>
                <a:schemeClr val="dk1"/>
              </a:buClr>
              <a:buSzPts val="1100"/>
              <a:buFont typeface="Arial"/>
              <a:buNone/>
            </a:pPr>
            <a:r>
              <a:rPr b="1" lang="en" sz="2800">
                <a:solidFill>
                  <a:schemeClr val="dk1"/>
                </a:solidFill>
              </a:rPr>
              <a:t>North Florida Regional Water Supply Partnership</a:t>
            </a:r>
            <a:endParaRPr b="1" sz="2800">
              <a:solidFill>
                <a:schemeClr val="dk1"/>
              </a:solidFill>
            </a:endParaRPr>
          </a:p>
          <a:p>
            <a:pPr indent="0" lvl="0" marL="0" rtl="0" algn="ctr">
              <a:spcBef>
                <a:spcPts val="0"/>
              </a:spcBef>
              <a:spcAft>
                <a:spcPts val="0"/>
              </a:spcAft>
              <a:buClr>
                <a:schemeClr val="dk1"/>
              </a:buClr>
              <a:buSzPts val="1100"/>
              <a:buFont typeface="Arial"/>
              <a:buNone/>
            </a:pPr>
            <a:r>
              <a:rPr b="1" lang="en" sz="3300">
                <a:solidFill>
                  <a:schemeClr val="dk1"/>
                </a:solidFill>
              </a:rPr>
              <a:t>(NFRWSP)</a:t>
            </a:r>
            <a:endParaRPr b="1" sz="33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2800">
                <a:solidFill>
                  <a:schemeClr val="dk2"/>
                </a:solidFill>
              </a:rPr>
              <a:t>Much of the area of</a:t>
            </a:r>
            <a:endParaRPr sz="2800">
              <a:solidFill>
                <a:schemeClr val="dk2"/>
              </a:solidFill>
            </a:endParaRPr>
          </a:p>
          <a:p>
            <a:pPr indent="0" lvl="0" marL="0" rtl="0" algn="ctr">
              <a:lnSpc>
                <a:spcPct val="115000"/>
              </a:lnSpc>
              <a:spcBef>
                <a:spcPts val="0"/>
              </a:spcBef>
              <a:spcAft>
                <a:spcPts val="0"/>
              </a:spcAft>
              <a:buClr>
                <a:schemeClr val="dk1"/>
              </a:buClr>
              <a:buSzPts val="1100"/>
              <a:buFont typeface="Arial"/>
              <a:buNone/>
            </a:pPr>
            <a:r>
              <a:rPr b="1" lang="en" sz="2800">
                <a:solidFill>
                  <a:schemeClr val="dk1"/>
                </a:solidFill>
              </a:rPr>
              <a:t> Suwannee River Water Management District (SRWMD)</a:t>
            </a:r>
            <a:endParaRPr sz="2800">
              <a:solidFill>
                <a:schemeClr val="dk2"/>
              </a:solidFill>
            </a:endParaRPr>
          </a:p>
          <a:p>
            <a:pPr indent="0" lvl="0" marL="0" rtl="0" algn="ctr">
              <a:lnSpc>
                <a:spcPct val="115000"/>
              </a:lnSpc>
              <a:spcBef>
                <a:spcPts val="1000"/>
              </a:spcBef>
              <a:spcAft>
                <a:spcPts val="0"/>
              </a:spcAft>
              <a:buClr>
                <a:schemeClr val="dk1"/>
              </a:buClr>
              <a:buSzPts val="1100"/>
              <a:buFont typeface="Arial"/>
              <a:buNone/>
            </a:pPr>
            <a:r>
              <a:rPr b="1" lang="en" sz="2800">
                <a:solidFill>
                  <a:schemeClr val="dk1"/>
                </a:solidFill>
              </a:rPr>
              <a:t>St Johns River Water Management District (SJRWMD)</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4" title="2025-11-12--map-figure-2-north-florida-regional-water-supply-partnership-area-sjrwmd.jpg"/>
          <p:cNvPicPr preferRelativeResize="0"/>
          <p:nvPr/>
        </p:nvPicPr>
        <p:blipFill>
          <a:blip r:embed="rId3">
            <a:alphaModFix/>
          </a:blip>
          <a:stretch>
            <a:fillRect/>
          </a:stretch>
        </p:blipFill>
        <p:spPr>
          <a:xfrm>
            <a:off x="370418" y="-92375"/>
            <a:ext cx="6415813" cy="5143500"/>
          </a:xfrm>
          <a:prstGeom prst="rect">
            <a:avLst/>
          </a:prstGeom>
          <a:noFill/>
          <a:ln>
            <a:noFill/>
          </a:ln>
        </p:spPr>
      </p:pic>
      <p:sp>
        <p:nvSpPr>
          <p:cNvPr id="131" name="Google Shape;131;p24"/>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5" title="2016-12-05--WWALS-NFRWSP-2_1.jpg"/>
          <p:cNvPicPr preferRelativeResize="0"/>
          <p:nvPr/>
        </p:nvPicPr>
        <p:blipFill>
          <a:blip r:embed="rId3">
            <a:alphaModFix/>
          </a:blip>
          <a:stretch>
            <a:fillRect/>
          </a:stretch>
        </p:blipFill>
        <p:spPr>
          <a:xfrm>
            <a:off x="3921212" y="63150"/>
            <a:ext cx="5127550" cy="4655399"/>
          </a:xfrm>
          <a:prstGeom prst="rect">
            <a:avLst/>
          </a:prstGeom>
          <a:noFill/>
          <a:ln>
            <a:noFill/>
          </a:ln>
        </p:spPr>
      </p:pic>
      <p:sp>
        <p:nvSpPr>
          <p:cNvPr id="137" name="Google Shape;137;p25"/>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
        <p:nvSpPr>
          <p:cNvPr id="138" name="Google Shape;138;p25"/>
          <p:cNvSpPr txBox="1"/>
          <p:nvPr/>
        </p:nvSpPr>
        <p:spPr>
          <a:xfrm>
            <a:off x="271200" y="271200"/>
            <a:ext cx="3650100" cy="44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rPr>
              <a:t>The island of higher aquifer water around JAX</a:t>
            </a:r>
            <a:endParaRPr sz="3000">
              <a:solidFill>
                <a:schemeClr val="dk1"/>
              </a:solidFill>
            </a:endParaRPr>
          </a:p>
          <a:p>
            <a:pPr indent="0" lvl="0" marL="0" rtl="0" algn="ctr">
              <a:spcBef>
                <a:spcPts val="1000"/>
              </a:spcBef>
              <a:spcAft>
                <a:spcPts val="0"/>
              </a:spcAft>
              <a:buClr>
                <a:schemeClr val="dk1"/>
              </a:buClr>
              <a:buSzPts val="1100"/>
              <a:buFont typeface="Arial"/>
              <a:buNone/>
            </a:pPr>
            <a:r>
              <a:rPr lang="en" sz="3000">
                <a:solidFill>
                  <a:schemeClr val="dk1"/>
                </a:solidFill>
              </a:rPr>
              <a:t>Is because “Public Supply” pumping</a:t>
            </a:r>
            <a:endParaRPr sz="3000">
              <a:solidFill>
                <a:schemeClr val="dk1"/>
              </a:solidFill>
            </a:endParaRPr>
          </a:p>
          <a:p>
            <a:pPr indent="0" lvl="0" marL="0" rtl="0" algn="ctr">
              <a:spcBef>
                <a:spcPts val="1000"/>
              </a:spcBef>
              <a:spcAft>
                <a:spcPts val="0"/>
              </a:spcAft>
              <a:buClr>
                <a:schemeClr val="dk1"/>
              </a:buClr>
              <a:buSzPts val="1100"/>
              <a:buFont typeface="Arial"/>
              <a:buNone/>
            </a:pPr>
            <a:r>
              <a:rPr lang="en" sz="3000">
                <a:solidFill>
                  <a:schemeClr val="dk1"/>
                </a:solidFill>
              </a:rPr>
              <a:t>Draws water from everywhere else</a:t>
            </a:r>
            <a:endParaRPr sz="52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6" title="2025-11-12--map-srwmd-figure-1-santa-fe-and-ichtuckne-rivers-and-springs.jpg"/>
          <p:cNvPicPr preferRelativeResize="0"/>
          <p:nvPr/>
        </p:nvPicPr>
        <p:blipFill>
          <a:blip r:embed="rId3">
            <a:alphaModFix/>
          </a:blip>
          <a:stretch>
            <a:fillRect/>
          </a:stretch>
        </p:blipFill>
        <p:spPr>
          <a:xfrm>
            <a:off x="2632600" y="0"/>
            <a:ext cx="6144851" cy="4943299"/>
          </a:xfrm>
          <a:prstGeom prst="rect">
            <a:avLst/>
          </a:prstGeom>
          <a:noFill/>
          <a:ln>
            <a:noFill/>
          </a:ln>
        </p:spPr>
      </p:pic>
      <p:sp>
        <p:nvSpPr>
          <p:cNvPr id="144" name="Google Shape;144;p26"/>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
        <p:nvSpPr>
          <p:cNvPr id="145" name="Google Shape;145;p26"/>
          <p:cNvSpPr txBox="1"/>
          <p:nvPr/>
        </p:nvSpPr>
        <p:spPr>
          <a:xfrm>
            <a:off x="152125" y="145525"/>
            <a:ext cx="2231700" cy="46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300">
                <a:solidFill>
                  <a:schemeClr val="dk1"/>
                </a:solidFill>
              </a:rPr>
              <a:t>SRWMD and SJRWMD want to fix:</a:t>
            </a:r>
            <a:endParaRPr sz="3300">
              <a:solidFill>
                <a:schemeClr val="dk1"/>
              </a:solidFill>
            </a:endParaRPr>
          </a:p>
          <a:p>
            <a:pPr indent="0" lvl="0" marL="0" rtl="0" algn="ctr">
              <a:spcBef>
                <a:spcPts val="1000"/>
              </a:spcBef>
              <a:spcAft>
                <a:spcPts val="0"/>
              </a:spcAft>
              <a:buClr>
                <a:schemeClr val="dk1"/>
              </a:buClr>
              <a:buSzPts val="1100"/>
              <a:buFont typeface="Arial"/>
              <a:buNone/>
            </a:pPr>
            <a:r>
              <a:rPr b="1" lang="en" sz="3100"/>
              <a:t>Lower</a:t>
            </a:r>
            <a:endParaRPr b="1" sz="3100"/>
          </a:p>
          <a:p>
            <a:pPr indent="0" lvl="0" marL="0" rtl="0" algn="ctr">
              <a:spcBef>
                <a:spcPts val="0"/>
              </a:spcBef>
              <a:spcAft>
                <a:spcPts val="0"/>
              </a:spcAft>
              <a:buClr>
                <a:schemeClr val="dk1"/>
              </a:buClr>
              <a:buSzPts val="1100"/>
              <a:buFont typeface="Arial"/>
              <a:buNone/>
            </a:pPr>
            <a:r>
              <a:rPr b="1" lang="en" sz="3100"/>
              <a:t>levels and</a:t>
            </a:r>
            <a:endParaRPr b="1" sz="3100"/>
          </a:p>
          <a:p>
            <a:pPr indent="0" lvl="0" marL="0" rtl="0" algn="ctr">
              <a:spcBef>
                <a:spcPts val="0"/>
              </a:spcBef>
              <a:spcAft>
                <a:spcPts val="0"/>
              </a:spcAft>
              <a:buNone/>
            </a:pPr>
            <a:r>
              <a:rPr b="1" lang="en" sz="3100"/>
              <a:t>flows</a:t>
            </a:r>
            <a:endParaRPr b="1" sz="3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7" title="2025-11-12--table-5-percent-withdrawal-impacts-srwmd-table-6-percent-withdrawal-impacts-sjrwmd.jpg"/>
          <p:cNvPicPr preferRelativeResize="0"/>
          <p:nvPr/>
        </p:nvPicPr>
        <p:blipFill>
          <a:blip r:embed="rId3">
            <a:alphaModFix/>
          </a:blip>
          <a:stretch>
            <a:fillRect/>
          </a:stretch>
        </p:blipFill>
        <p:spPr>
          <a:xfrm>
            <a:off x="2751675" y="0"/>
            <a:ext cx="6080626" cy="4950299"/>
          </a:xfrm>
          <a:prstGeom prst="rect">
            <a:avLst/>
          </a:prstGeom>
          <a:noFill/>
          <a:ln>
            <a:noFill/>
          </a:ln>
        </p:spPr>
      </p:pic>
      <p:sp>
        <p:nvSpPr>
          <p:cNvPr id="151" name="Google Shape;151;p27"/>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
        <p:nvSpPr>
          <p:cNvPr id="152" name="Google Shape;152;p27"/>
          <p:cNvSpPr txBox="1"/>
          <p:nvPr/>
        </p:nvSpPr>
        <p:spPr>
          <a:xfrm>
            <a:off x="211675" y="251350"/>
            <a:ext cx="2302800" cy="479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rPr>
              <a:t>Agriculture uses most SRWMD water</a:t>
            </a:r>
            <a:endParaRPr sz="3000">
              <a:solidFill>
                <a:schemeClr val="dk1"/>
              </a:solidFill>
            </a:endParaRPr>
          </a:p>
          <a:p>
            <a:pPr indent="0" lvl="0" marL="0" rtl="0" algn="ctr">
              <a:spcBef>
                <a:spcPts val="0"/>
              </a:spcBef>
              <a:spcAft>
                <a:spcPts val="0"/>
              </a:spcAft>
              <a:buClr>
                <a:schemeClr val="dk1"/>
              </a:buClr>
              <a:buSzPts val="1100"/>
              <a:buFont typeface="Arial"/>
              <a:buNone/>
            </a:pPr>
            <a:r>
              <a:t/>
            </a:r>
            <a:endParaRPr sz="3000">
              <a:solidFill>
                <a:schemeClr val="dk1"/>
              </a:solidFill>
            </a:endParaRPr>
          </a:p>
          <a:p>
            <a:pPr indent="0" lvl="0" marL="0" rtl="0" algn="ctr">
              <a:spcBef>
                <a:spcPts val="0"/>
              </a:spcBef>
              <a:spcAft>
                <a:spcPts val="0"/>
              </a:spcAft>
              <a:buClr>
                <a:schemeClr val="dk1"/>
              </a:buClr>
              <a:buSzPts val="1100"/>
              <a:buFont typeface="Arial"/>
              <a:buNone/>
            </a:pPr>
            <a:r>
              <a:rPr lang="en" sz="3000">
                <a:solidFill>
                  <a:schemeClr val="dk1"/>
                </a:solidFill>
              </a:rPr>
              <a:t>But </a:t>
            </a:r>
            <a:r>
              <a:rPr b="1" lang="en" sz="3000">
                <a:solidFill>
                  <a:schemeClr val="dk1"/>
                </a:solidFill>
              </a:rPr>
              <a:t>Public Supply</a:t>
            </a:r>
            <a:r>
              <a:rPr lang="en" sz="3000">
                <a:solidFill>
                  <a:schemeClr val="dk1"/>
                </a:solidFill>
              </a:rPr>
              <a:t> uses most SJRWMD water</a:t>
            </a:r>
            <a:endParaRPr sz="30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8" title="2025-11-12--map-potential-treatment-wetland-and-recharge-locations-sjrwmd.jpg"/>
          <p:cNvPicPr preferRelativeResize="0"/>
          <p:nvPr/>
        </p:nvPicPr>
        <p:blipFill>
          <a:blip r:embed="rId3">
            <a:alphaModFix/>
          </a:blip>
          <a:stretch>
            <a:fillRect/>
          </a:stretch>
        </p:blipFill>
        <p:spPr>
          <a:xfrm>
            <a:off x="2476925" y="-60975"/>
            <a:ext cx="6355376" cy="4982226"/>
          </a:xfrm>
          <a:prstGeom prst="rect">
            <a:avLst/>
          </a:prstGeom>
          <a:noFill/>
          <a:ln>
            <a:noFill/>
          </a:ln>
        </p:spPr>
      </p:pic>
      <p:sp>
        <p:nvSpPr>
          <p:cNvPr id="158" name="Google Shape;158;p28"/>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
        <p:nvSpPr>
          <p:cNvPr id="159" name="Google Shape;159;p28"/>
          <p:cNvSpPr txBox="1"/>
          <p:nvPr/>
        </p:nvSpPr>
        <p:spPr>
          <a:xfrm>
            <a:off x="138900" y="231500"/>
            <a:ext cx="2132400" cy="485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t>Why is this a solution?</a:t>
            </a:r>
            <a:endParaRPr sz="3000"/>
          </a:p>
          <a:p>
            <a:pPr indent="0" lvl="0" marL="0" rtl="0" algn="ctr">
              <a:spcBef>
                <a:spcPts val="1000"/>
              </a:spcBef>
              <a:spcAft>
                <a:spcPts val="0"/>
              </a:spcAft>
              <a:buClr>
                <a:schemeClr val="dk1"/>
              </a:buClr>
              <a:buSzPts val="1100"/>
              <a:buFont typeface="Arial"/>
              <a:buNone/>
            </a:pPr>
            <a:r>
              <a:rPr lang="en" sz="2800">
                <a:solidFill>
                  <a:schemeClr val="dk1"/>
                </a:solidFill>
              </a:rPr>
              <a:t>(Treated JAX wastewater piped into wetlands in the Suwannee Basin)</a:t>
            </a:r>
            <a:endParaRPr sz="28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9" title="sjrwmd-logo.jpg"/>
          <p:cNvPicPr preferRelativeResize="0"/>
          <p:nvPr/>
        </p:nvPicPr>
        <p:blipFill>
          <a:blip r:embed="rId3">
            <a:alphaModFix/>
          </a:blip>
          <a:stretch>
            <a:fillRect/>
          </a:stretch>
        </p:blipFill>
        <p:spPr>
          <a:xfrm>
            <a:off x="902049" y="178600"/>
            <a:ext cx="8418225" cy="1624725"/>
          </a:xfrm>
          <a:prstGeom prst="rect">
            <a:avLst/>
          </a:prstGeom>
          <a:noFill/>
          <a:ln>
            <a:noFill/>
          </a:ln>
        </p:spPr>
      </p:pic>
      <p:pic>
        <p:nvPicPr>
          <p:cNvPr id="165" name="Google Shape;165;p29" title="budget.jpg"/>
          <p:cNvPicPr preferRelativeResize="0"/>
          <p:nvPr/>
        </p:nvPicPr>
        <p:blipFill>
          <a:blip r:embed="rId4">
            <a:alphaModFix/>
          </a:blip>
          <a:stretch>
            <a:fillRect/>
          </a:stretch>
        </p:blipFill>
        <p:spPr>
          <a:xfrm>
            <a:off x="2745050" y="1476549"/>
            <a:ext cx="6294325" cy="3481775"/>
          </a:xfrm>
          <a:prstGeom prst="rect">
            <a:avLst/>
          </a:prstGeom>
          <a:noFill/>
          <a:ln>
            <a:noFill/>
          </a:ln>
        </p:spPr>
      </p:pic>
      <p:sp>
        <p:nvSpPr>
          <p:cNvPr id="166" name="Google Shape;166;p29"/>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5"/>
              </a:rPr>
              <a:t>wwals.net</a:t>
            </a:r>
            <a:r>
              <a:rPr lang="en"/>
              <a:t> </a:t>
            </a:r>
            <a:fld id="{00000000-1234-1234-1234-123412341234}" type="slidenum">
              <a:rPr lang="en"/>
              <a:t>‹#›</a:t>
            </a:fld>
            <a:endParaRPr/>
          </a:p>
        </p:txBody>
      </p:sp>
      <p:sp>
        <p:nvSpPr>
          <p:cNvPr id="167" name="Google Shape;167;p29"/>
          <p:cNvSpPr txBox="1"/>
          <p:nvPr/>
        </p:nvSpPr>
        <p:spPr>
          <a:xfrm>
            <a:off x="79375" y="1971150"/>
            <a:ext cx="2731800" cy="298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highlight>
                  <a:srgbClr val="FFFF00"/>
                </a:highlight>
              </a:rPr>
              <a:t>Why is </a:t>
            </a:r>
            <a:r>
              <a:rPr b="1" lang="en" sz="3000">
                <a:solidFill>
                  <a:schemeClr val="dk1"/>
                </a:solidFill>
                <a:highlight>
                  <a:srgbClr val="FFFF00"/>
                </a:highlight>
              </a:rPr>
              <a:t>SJRWMD</a:t>
            </a:r>
            <a:r>
              <a:rPr lang="en" sz="3000">
                <a:solidFill>
                  <a:schemeClr val="dk1"/>
                </a:solidFill>
                <a:highlight>
                  <a:srgbClr val="FFFF00"/>
                </a:highlight>
              </a:rPr>
              <a:t> hiring</a:t>
            </a:r>
            <a:endParaRPr sz="3000">
              <a:solidFill>
                <a:schemeClr val="dk1"/>
              </a:solidFill>
              <a:highlight>
                <a:srgbClr val="FFFF00"/>
              </a:highlight>
            </a:endParaRPr>
          </a:p>
          <a:p>
            <a:pPr indent="0" lvl="0" marL="0" rtl="0" algn="ctr">
              <a:spcBef>
                <a:spcPts val="1000"/>
              </a:spcBef>
              <a:spcAft>
                <a:spcPts val="0"/>
              </a:spcAft>
              <a:buClr>
                <a:schemeClr val="dk1"/>
              </a:buClr>
              <a:buSzPts val="1100"/>
              <a:buFont typeface="Arial"/>
              <a:buNone/>
            </a:pPr>
            <a:r>
              <a:rPr lang="en" sz="3000">
                <a:solidFill>
                  <a:schemeClr val="dk1"/>
                </a:solidFill>
                <a:highlight>
                  <a:srgbClr val="FFFF00"/>
                </a:highlight>
              </a:rPr>
              <a:t> to fix </a:t>
            </a:r>
            <a:r>
              <a:rPr b="1" lang="en" sz="3000">
                <a:solidFill>
                  <a:schemeClr val="dk1"/>
                </a:solidFill>
                <a:highlight>
                  <a:srgbClr val="FFFF00"/>
                </a:highlight>
              </a:rPr>
              <a:t>SRWMD</a:t>
            </a:r>
            <a:r>
              <a:rPr lang="en" sz="3000">
                <a:solidFill>
                  <a:schemeClr val="dk1"/>
                </a:solidFill>
                <a:highlight>
                  <a:srgbClr val="FFFF00"/>
                </a:highlight>
              </a:rPr>
              <a:t> levels &amp; flows?</a:t>
            </a:r>
            <a:endParaRPr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30" title="LSFI-Water-Project-July-2025-0014.jpg"/>
          <p:cNvPicPr preferRelativeResize="0"/>
          <p:nvPr/>
        </p:nvPicPr>
        <p:blipFill>
          <a:blip r:embed="rId3">
            <a:alphaModFix/>
          </a:blip>
          <a:stretch>
            <a:fillRect/>
          </a:stretch>
        </p:blipFill>
        <p:spPr>
          <a:xfrm>
            <a:off x="310740" y="238325"/>
            <a:ext cx="8082500" cy="4546395"/>
          </a:xfrm>
          <a:prstGeom prst="rect">
            <a:avLst/>
          </a:prstGeom>
          <a:noFill/>
          <a:ln>
            <a:noFill/>
          </a:ln>
        </p:spPr>
      </p:pic>
      <p:sp>
        <p:nvSpPr>
          <p:cNvPr id="173" name="Google Shape;173;p30"/>
          <p:cNvSpPr txBox="1"/>
          <p:nvPr/>
        </p:nvSpPr>
        <p:spPr>
          <a:xfrm>
            <a:off x="182875" y="-27725"/>
            <a:ext cx="8362500" cy="6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dk2"/>
                </a:solidFill>
                <a:highlight>
                  <a:srgbClr val="FFFF00"/>
                </a:highlight>
              </a:rPr>
              <a:t>Slides from a July 8, 2025, staff presentation to SRWMD Board</a:t>
            </a:r>
            <a:endParaRPr sz="2300">
              <a:solidFill>
                <a:schemeClr val="dk2"/>
              </a:solidFill>
              <a:highlight>
                <a:srgbClr val="FFFF00"/>
              </a:highlight>
            </a:endParaRPr>
          </a:p>
        </p:txBody>
      </p:sp>
      <p:sp>
        <p:nvSpPr>
          <p:cNvPr id="174" name="Google Shape;174;p30"/>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180" name="Google Shape;180;p31"/>
          <p:cNvSpPr txBox="1"/>
          <p:nvPr/>
        </p:nvSpPr>
        <p:spPr>
          <a:xfrm>
            <a:off x="410100" y="224900"/>
            <a:ext cx="8532900" cy="447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rPr>
              <a:t>Project Cost: </a:t>
            </a:r>
            <a:r>
              <a:rPr b="1" lang="en" sz="3000">
                <a:solidFill>
                  <a:schemeClr val="dk1"/>
                </a:solidFill>
              </a:rPr>
              <a:t>$1 Billion</a:t>
            </a:r>
            <a:endParaRPr b="1" sz="3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3300">
                <a:solidFill>
                  <a:schemeClr val="dk1"/>
                </a:solidFill>
              </a:rPr>
              <a:t>Who Pays?</a:t>
            </a:r>
            <a:endParaRPr sz="3300">
              <a:solidFill>
                <a:schemeClr val="dk1"/>
              </a:solidFill>
            </a:endParaRPr>
          </a:p>
          <a:p>
            <a:pPr indent="-438150" lvl="0" marL="457200" rtl="0" algn="l">
              <a:spcBef>
                <a:spcPts val="0"/>
              </a:spcBef>
              <a:spcAft>
                <a:spcPts val="0"/>
              </a:spcAft>
              <a:buClr>
                <a:schemeClr val="dk1"/>
              </a:buClr>
              <a:buSzPts val="3300"/>
              <a:buChar char="●"/>
            </a:pPr>
            <a:r>
              <a:rPr lang="en" sz="3300">
                <a:solidFill>
                  <a:schemeClr val="dk1"/>
                </a:solidFill>
              </a:rPr>
              <a:t>Which four NE Florida utilities?</a:t>
            </a:r>
            <a:endParaRPr sz="3300">
              <a:solidFill>
                <a:schemeClr val="dk1"/>
              </a:solidFill>
            </a:endParaRPr>
          </a:p>
          <a:p>
            <a:pPr indent="-438150" lvl="1" marL="914400" rtl="0" algn="l">
              <a:spcBef>
                <a:spcPts val="0"/>
              </a:spcBef>
              <a:spcAft>
                <a:spcPts val="0"/>
              </a:spcAft>
              <a:buClr>
                <a:schemeClr val="dk1"/>
              </a:buClr>
              <a:buSzPts val="3300"/>
              <a:buChar char="○"/>
            </a:pPr>
            <a:r>
              <a:rPr lang="en" sz="3300">
                <a:solidFill>
                  <a:schemeClr val="dk1"/>
                </a:solidFill>
              </a:rPr>
              <a:t>How much from each?</a:t>
            </a:r>
            <a:endParaRPr sz="3300">
              <a:solidFill>
                <a:schemeClr val="dk1"/>
              </a:solidFill>
            </a:endParaRPr>
          </a:p>
          <a:p>
            <a:pPr indent="-438150" lvl="1" marL="914400" rtl="0" algn="l">
              <a:spcBef>
                <a:spcPts val="0"/>
              </a:spcBef>
              <a:spcAft>
                <a:spcPts val="0"/>
              </a:spcAft>
              <a:buClr>
                <a:schemeClr val="dk1"/>
              </a:buClr>
              <a:buSzPts val="3300"/>
              <a:buChar char="○"/>
            </a:pPr>
            <a:r>
              <a:rPr lang="en" sz="3300">
                <a:solidFill>
                  <a:schemeClr val="dk1"/>
                </a:solidFill>
              </a:rPr>
              <a:t>How much will customer rates rise?</a:t>
            </a:r>
            <a:endParaRPr sz="3300">
              <a:solidFill>
                <a:schemeClr val="dk1"/>
              </a:solidFill>
            </a:endParaRPr>
          </a:p>
          <a:p>
            <a:pPr indent="-438150" lvl="0" marL="457200" rtl="0" algn="l">
              <a:spcBef>
                <a:spcPts val="1000"/>
              </a:spcBef>
              <a:spcAft>
                <a:spcPts val="0"/>
              </a:spcAft>
              <a:buClr>
                <a:schemeClr val="dk1"/>
              </a:buClr>
              <a:buSzPts val="3300"/>
              <a:buChar char="●"/>
            </a:pPr>
            <a:r>
              <a:rPr lang="en" sz="3300">
                <a:solidFill>
                  <a:schemeClr val="dk1"/>
                </a:solidFill>
              </a:rPr>
              <a:t>How much from</a:t>
            </a:r>
            <a:endParaRPr sz="3300">
              <a:solidFill>
                <a:schemeClr val="dk1"/>
              </a:solidFill>
            </a:endParaRPr>
          </a:p>
          <a:p>
            <a:pPr indent="-438150" lvl="1" marL="914400" rtl="0" algn="l">
              <a:spcBef>
                <a:spcPts val="0"/>
              </a:spcBef>
              <a:spcAft>
                <a:spcPts val="0"/>
              </a:spcAft>
              <a:buClr>
                <a:schemeClr val="dk1"/>
              </a:buClr>
              <a:buSzPts val="3300"/>
              <a:buChar char="○"/>
            </a:pPr>
            <a:r>
              <a:rPr lang="en" sz="3300">
                <a:solidFill>
                  <a:schemeClr val="dk1"/>
                </a:solidFill>
              </a:rPr>
              <a:t>SRWMD, SJRWMD, FDEP?</a:t>
            </a:r>
            <a:endParaRPr sz="3300">
              <a:solidFill>
                <a:schemeClr val="dk1"/>
              </a:solidFill>
            </a:endParaRPr>
          </a:p>
          <a:p>
            <a:pPr indent="-438150" lvl="1" marL="914400" rtl="0" algn="l">
              <a:spcBef>
                <a:spcPts val="0"/>
              </a:spcBef>
              <a:spcAft>
                <a:spcPts val="0"/>
              </a:spcAft>
              <a:buClr>
                <a:schemeClr val="dk1"/>
              </a:buClr>
              <a:buSzPts val="3300"/>
              <a:buChar char="○"/>
            </a:pPr>
            <a:r>
              <a:rPr lang="en" sz="3300">
                <a:solidFill>
                  <a:schemeClr val="dk1"/>
                </a:solidFill>
              </a:rPr>
              <a:t>How much will taxes rise?</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title="Logo-0001.png"/>
          <p:cNvPicPr preferRelativeResize="0"/>
          <p:nvPr/>
        </p:nvPicPr>
        <p:blipFill>
          <a:blip r:embed="rId3">
            <a:alphaModFix/>
          </a:blip>
          <a:stretch>
            <a:fillRect/>
          </a:stretch>
        </p:blipFill>
        <p:spPr>
          <a:xfrm>
            <a:off x="3287751" y="443804"/>
            <a:ext cx="3406675" cy="403125"/>
          </a:xfrm>
          <a:prstGeom prst="rect">
            <a:avLst/>
          </a:prstGeom>
          <a:noFill/>
          <a:ln>
            <a:noFill/>
          </a:ln>
        </p:spPr>
      </p:pic>
      <p:sp>
        <p:nvSpPr>
          <p:cNvPr id="60" name="Google Shape;60;p14"/>
          <p:cNvSpPr txBox="1"/>
          <p:nvPr/>
        </p:nvSpPr>
        <p:spPr>
          <a:xfrm>
            <a:off x="95475" y="838025"/>
            <a:ext cx="5537100" cy="3455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chemeClr val="dk1"/>
              </a:buClr>
              <a:buSzPts val="990"/>
              <a:buFont typeface="Arial"/>
              <a:buNone/>
            </a:pPr>
            <a:r>
              <a:rPr lang="en" sz="2400"/>
              <a:t>and Executive Director</a:t>
            </a:r>
            <a:endParaRPr sz="2400"/>
          </a:p>
          <a:p>
            <a:pPr indent="0" lvl="0" marL="0" rtl="0" algn="ctr">
              <a:lnSpc>
                <a:spcPct val="110000"/>
              </a:lnSpc>
              <a:spcBef>
                <a:spcPts val="1000"/>
              </a:spcBef>
              <a:spcAft>
                <a:spcPts val="0"/>
              </a:spcAft>
              <a:buClr>
                <a:schemeClr val="dk1"/>
              </a:buClr>
              <a:buSzPts val="990"/>
              <a:buFont typeface="Arial"/>
              <a:buNone/>
            </a:pPr>
            <a:r>
              <a:rPr lang="en" sz="2400"/>
              <a:t>Hailey Hall, Events Committee Member</a:t>
            </a:r>
            <a:endParaRPr sz="2400"/>
          </a:p>
          <a:p>
            <a:pPr indent="0" lvl="0" marL="0" rtl="0" algn="ctr">
              <a:lnSpc>
                <a:spcPct val="110000"/>
              </a:lnSpc>
              <a:spcBef>
                <a:spcPts val="1000"/>
              </a:spcBef>
              <a:spcAft>
                <a:spcPts val="0"/>
              </a:spcAft>
              <a:buClr>
                <a:schemeClr val="dk1"/>
              </a:buClr>
              <a:buSzPts val="1100"/>
              <a:buFont typeface="Arial"/>
              <a:buNone/>
            </a:pPr>
            <a:r>
              <a:rPr b="1" lang="en" sz="2400"/>
              <a:t>WWALS Watershed Coalition, Inc. (WWALS)</a:t>
            </a:r>
            <a:endParaRPr b="1" sz="2400"/>
          </a:p>
          <a:p>
            <a:pPr indent="0" lvl="0" marL="0" rtl="0" algn="ctr">
              <a:lnSpc>
                <a:spcPct val="110000"/>
              </a:lnSpc>
              <a:spcBef>
                <a:spcPts val="0"/>
              </a:spcBef>
              <a:spcAft>
                <a:spcPts val="0"/>
              </a:spcAft>
              <a:buNone/>
            </a:pPr>
            <a:r>
              <a:rPr lang="en" sz="2400"/>
              <a:t>a 501(c)(3) nonprofit, est. 2012,</a:t>
            </a:r>
            <a:endParaRPr sz="2400"/>
          </a:p>
          <a:p>
            <a:pPr indent="0" lvl="0" marL="0" rtl="0" algn="ctr">
              <a:lnSpc>
                <a:spcPct val="110000"/>
              </a:lnSpc>
              <a:spcBef>
                <a:spcPts val="0"/>
              </a:spcBef>
              <a:spcAft>
                <a:spcPts val="0"/>
              </a:spcAft>
              <a:buClr>
                <a:schemeClr val="dk1"/>
              </a:buClr>
              <a:buSzPts val="1100"/>
              <a:buFont typeface="Arial"/>
              <a:buNone/>
            </a:pPr>
            <a:r>
              <a:rPr lang="en" sz="2400"/>
              <a:t>for clean water</a:t>
            </a:r>
            <a:endParaRPr sz="2400"/>
          </a:p>
          <a:p>
            <a:pPr indent="0" lvl="0" marL="0" rtl="0" algn="ctr">
              <a:lnSpc>
                <a:spcPct val="110000"/>
              </a:lnSpc>
              <a:spcBef>
                <a:spcPts val="0"/>
              </a:spcBef>
              <a:spcAft>
                <a:spcPts val="0"/>
              </a:spcAft>
              <a:buNone/>
            </a:pPr>
            <a:r>
              <a:rPr lang="en" sz="2400"/>
              <a:t>In the 10,000-square-mile Suwannee River Basin</a:t>
            </a:r>
            <a:endParaRPr sz="2400"/>
          </a:p>
          <a:p>
            <a:pPr indent="0" lvl="0" marL="0" rtl="0" algn="ctr">
              <a:lnSpc>
                <a:spcPct val="110000"/>
              </a:lnSpc>
              <a:spcBef>
                <a:spcPts val="0"/>
              </a:spcBef>
              <a:spcAft>
                <a:spcPts val="0"/>
              </a:spcAft>
              <a:buClr>
                <a:schemeClr val="dk1"/>
              </a:buClr>
              <a:buSzPts val="1100"/>
              <a:buFont typeface="Arial"/>
              <a:buNone/>
            </a:pPr>
            <a:r>
              <a:rPr lang="en" sz="2400"/>
              <a:t>in Georgia and Florida</a:t>
            </a:r>
            <a:endParaRPr sz="2400"/>
          </a:p>
        </p:txBody>
      </p:sp>
      <p:pic>
        <p:nvPicPr>
          <p:cNvPr id="61" name="Google Shape;61;p14"/>
          <p:cNvPicPr preferRelativeResize="0"/>
          <p:nvPr/>
        </p:nvPicPr>
        <p:blipFill>
          <a:blip r:embed="rId4">
            <a:alphaModFix/>
          </a:blip>
          <a:stretch>
            <a:fillRect/>
          </a:stretch>
        </p:blipFill>
        <p:spPr>
          <a:xfrm>
            <a:off x="7108517" y="517371"/>
            <a:ext cx="1500150" cy="585075"/>
          </a:xfrm>
          <a:prstGeom prst="rect">
            <a:avLst/>
          </a:prstGeom>
          <a:noFill/>
          <a:ln>
            <a:noFill/>
          </a:ln>
        </p:spPr>
      </p:pic>
      <p:pic>
        <p:nvPicPr>
          <p:cNvPr id="62" name="Google Shape;62;p14" title="WWALS-Logo-Reworded-0001.jpg"/>
          <p:cNvPicPr preferRelativeResize="0"/>
          <p:nvPr/>
        </p:nvPicPr>
        <p:blipFill>
          <a:blip r:embed="rId5">
            <a:alphaModFix/>
          </a:blip>
          <a:stretch>
            <a:fillRect/>
          </a:stretch>
        </p:blipFill>
        <p:spPr>
          <a:xfrm>
            <a:off x="5673094" y="2048095"/>
            <a:ext cx="2967950" cy="2725500"/>
          </a:xfrm>
          <a:prstGeom prst="rect">
            <a:avLst/>
          </a:prstGeom>
          <a:noFill/>
          <a:ln>
            <a:noFill/>
          </a:ln>
        </p:spPr>
      </p:pic>
      <p:sp>
        <p:nvSpPr>
          <p:cNvPr id="63" name="Google Shape;63;p14"/>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6"/>
              </a:rPr>
              <a:t>wwals.net</a:t>
            </a:r>
            <a:r>
              <a:rPr lang="en"/>
              <a:t> </a:t>
            </a:r>
            <a:fld id="{00000000-1234-1234-1234-123412341234}" type="slidenum">
              <a:rPr lang="en"/>
              <a:t>‹#›</a:t>
            </a:fld>
            <a:endParaRPr/>
          </a:p>
        </p:txBody>
      </p:sp>
      <p:sp>
        <p:nvSpPr>
          <p:cNvPr id="64" name="Google Shape;64;p14"/>
          <p:cNvSpPr txBox="1"/>
          <p:nvPr/>
        </p:nvSpPr>
        <p:spPr>
          <a:xfrm>
            <a:off x="280550" y="334150"/>
            <a:ext cx="3699300" cy="5850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990"/>
              <a:buFont typeface="Arial"/>
              <a:buNone/>
            </a:pPr>
            <a:r>
              <a:rPr lang="en" sz="2473"/>
              <a:t>John S. Quarterman,</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pic>
        <p:nvPicPr>
          <p:cNvPr id="186" name="Google Shape;186;p32"/>
          <p:cNvPicPr preferRelativeResize="0"/>
          <p:nvPr/>
        </p:nvPicPr>
        <p:blipFill rotWithShape="1">
          <a:blip r:embed="rId4">
            <a:alphaModFix/>
          </a:blip>
          <a:srcRect b="0" l="0" r="0" t="11348"/>
          <a:stretch/>
        </p:blipFill>
        <p:spPr>
          <a:xfrm>
            <a:off x="387982" y="854674"/>
            <a:ext cx="8290899" cy="3858651"/>
          </a:xfrm>
          <a:prstGeom prst="rect">
            <a:avLst/>
          </a:prstGeom>
          <a:noFill/>
          <a:ln>
            <a:noFill/>
          </a:ln>
        </p:spPr>
      </p:pic>
      <p:sp>
        <p:nvSpPr>
          <p:cNvPr id="187" name="Google Shape;187;p32"/>
          <p:cNvSpPr txBox="1"/>
          <p:nvPr/>
        </p:nvSpPr>
        <p:spPr>
          <a:xfrm>
            <a:off x="197225" y="104100"/>
            <a:ext cx="8787900" cy="6411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Clr>
                <a:schemeClr val="dk1"/>
              </a:buClr>
              <a:buSzPts val="1100"/>
              <a:buFont typeface="Arial"/>
              <a:buNone/>
            </a:pPr>
            <a:r>
              <a:rPr b="1" lang="en" sz="2700">
                <a:highlight>
                  <a:srgbClr val="FFFFFF"/>
                </a:highlight>
              </a:rPr>
              <a:t>JEA approved $400 million</a:t>
            </a:r>
            <a:r>
              <a:rPr lang="en" sz="2700">
                <a:highlight>
                  <a:srgbClr val="FFFFFF"/>
                </a:highlight>
              </a:rPr>
              <a:t> for WFNF 2025-11-19</a:t>
            </a:r>
            <a:endParaRPr sz="2700">
              <a:highlight>
                <a:srgbClr val="FFFFFF"/>
              </a:highlight>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193" name="Google Shape;193;p33"/>
          <p:cNvSpPr txBox="1"/>
          <p:nvPr/>
        </p:nvSpPr>
        <p:spPr>
          <a:xfrm>
            <a:off x="290375" y="328725"/>
            <a:ext cx="8694600" cy="20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rgbClr val="FFFFFF"/>
                </a:highlight>
                <a:latin typeface="Times New Roman"/>
                <a:ea typeface="Times New Roman"/>
                <a:cs typeface="Times New Roman"/>
                <a:sym typeface="Times New Roman"/>
              </a:rPr>
              <a:t>“According to JEA, minimum flows and water levels stipulate </a:t>
            </a:r>
            <a:endParaRPr sz="24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2400">
                <a:highlight>
                  <a:srgbClr val="FFFFFF"/>
                </a:highlight>
                <a:latin typeface="Times New Roman"/>
                <a:ea typeface="Times New Roman"/>
                <a:cs typeface="Times New Roman"/>
                <a:sym typeface="Times New Roman"/>
              </a:rPr>
              <a:t>how much water can be drawn from certain sources to avoid environmental damage from groundwater pumping. Because the Lower Santa Fe and Ichetucknee Rivers have not met those MFLs, </a:t>
            </a:r>
            <a:r>
              <a:rPr b="1" lang="en" sz="2400">
                <a:highlight>
                  <a:srgbClr val="FFFFFF"/>
                </a:highlight>
                <a:latin typeface="Times New Roman"/>
                <a:ea typeface="Times New Roman"/>
                <a:cs typeface="Times New Roman"/>
                <a:sym typeface="Times New Roman"/>
              </a:rPr>
              <a:t>the region has created Water First as its solution.”</a:t>
            </a:r>
            <a:endParaRPr b="1" sz="2400">
              <a:latin typeface="Times New Roman"/>
              <a:ea typeface="Times New Roman"/>
              <a:cs typeface="Times New Roman"/>
              <a:sym typeface="Times New Roman"/>
            </a:endParaRPr>
          </a:p>
        </p:txBody>
      </p:sp>
      <p:sp>
        <p:nvSpPr>
          <p:cNvPr id="194" name="Google Shape;194;p33"/>
          <p:cNvSpPr txBox="1"/>
          <p:nvPr/>
        </p:nvSpPr>
        <p:spPr>
          <a:xfrm>
            <a:off x="301325" y="2361225"/>
            <a:ext cx="8683800" cy="54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400">
                <a:highlight>
                  <a:srgbClr val="FFFFFF"/>
                </a:highlight>
                <a:latin typeface="Times New Roman"/>
                <a:ea typeface="Times New Roman"/>
                <a:cs typeface="Times New Roman"/>
                <a:sym typeface="Times New Roman"/>
              </a:rPr>
              <a:t>–Marcela Camargo, new4jax.com, November 19, 2025</a:t>
            </a:r>
            <a:endParaRPr sz="2400">
              <a:latin typeface="Times New Roman"/>
              <a:ea typeface="Times New Roman"/>
              <a:cs typeface="Times New Roman"/>
              <a:sym typeface="Times New Roman"/>
            </a:endParaRPr>
          </a:p>
        </p:txBody>
      </p:sp>
      <p:sp>
        <p:nvSpPr>
          <p:cNvPr id="195" name="Google Shape;195;p33"/>
          <p:cNvSpPr txBox="1"/>
          <p:nvPr/>
        </p:nvSpPr>
        <p:spPr>
          <a:xfrm>
            <a:off x="367375" y="2953050"/>
            <a:ext cx="8694600" cy="175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700">
                <a:latin typeface="Times New Roman"/>
                <a:ea typeface="Times New Roman"/>
                <a:cs typeface="Times New Roman"/>
                <a:sym typeface="Times New Roman"/>
              </a:rPr>
              <a:t>Who is this “the region”?</a:t>
            </a:r>
            <a:endParaRPr b="1" sz="2700">
              <a:latin typeface="Times New Roman"/>
              <a:ea typeface="Times New Roman"/>
              <a:cs typeface="Times New Roman"/>
              <a:sym typeface="Times New Roman"/>
            </a:endParaRPr>
          </a:p>
          <a:p>
            <a:pPr indent="-374650" lvl="0" marL="457200" rtl="0" algn="l">
              <a:spcBef>
                <a:spcPts val="1000"/>
              </a:spcBef>
              <a:spcAft>
                <a:spcPts val="0"/>
              </a:spcAft>
              <a:buSzPts val="2300"/>
              <a:buFont typeface="Times New Roman"/>
              <a:buChar char="●"/>
            </a:pPr>
            <a:r>
              <a:rPr lang="en" sz="2300">
                <a:latin typeface="Times New Roman"/>
                <a:ea typeface="Times New Roman"/>
                <a:cs typeface="Times New Roman"/>
                <a:sym typeface="Times New Roman"/>
              </a:rPr>
              <a:t>Floridians, do you remember voting for this project?</a:t>
            </a:r>
            <a:endParaRPr sz="2300">
              <a:latin typeface="Times New Roman"/>
              <a:ea typeface="Times New Roman"/>
              <a:cs typeface="Times New Roman"/>
              <a:sym typeface="Times New Roman"/>
            </a:endParaRPr>
          </a:p>
          <a:p>
            <a:pPr indent="-374650" lvl="0" marL="457200" rtl="0" algn="l">
              <a:spcBef>
                <a:spcPts val="1000"/>
              </a:spcBef>
              <a:spcAft>
                <a:spcPts val="0"/>
              </a:spcAft>
              <a:buSzPts val="2300"/>
              <a:buFont typeface="Times New Roman"/>
              <a:buChar char="●"/>
            </a:pPr>
            <a:r>
              <a:rPr lang="en" sz="2300">
                <a:latin typeface="Times New Roman"/>
                <a:ea typeface="Times New Roman"/>
                <a:cs typeface="Times New Roman"/>
                <a:sym typeface="Times New Roman"/>
              </a:rPr>
              <a:t>Do you remember any candidate saying they were for this project?</a:t>
            </a:r>
            <a:endParaRPr sz="2300">
              <a:latin typeface="Times New Roman"/>
              <a:ea typeface="Times New Roman"/>
              <a:cs typeface="Times New Roman"/>
              <a:sym typeface="Times New Roman"/>
            </a:endParaRPr>
          </a:p>
          <a:p>
            <a:pPr indent="-374650" lvl="0" marL="457200" rtl="0" algn="l">
              <a:spcBef>
                <a:spcPts val="1000"/>
              </a:spcBef>
              <a:spcAft>
                <a:spcPts val="0"/>
              </a:spcAft>
              <a:buSzPts val="2300"/>
              <a:buFont typeface="Times New Roman"/>
              <a:buChar char="●"/>
            </a:pPr>
            <a:r>
              <a:rPr lang="en" sz="2300">
                <a:latin typeface="Times New Roman"/>
                <a:ea typeface="Times New Roman"/>
                <a:cs typeface="Times New Roman"/>
                <a:sym typeface="Times New Roman"/>
              </a:rPr>
              <a:t>So who is this “the region” who created WFNF?</a:t>
            </a:r>
            <a:endParaRPr sz="2300">
              <a:latin typeface="Times New Roman"/>
              <a:ea typeface="Times New Roman"/>
              <a:cs typeface="Times New Roman"/>
              <a:sym typeface="Times New Roman"/>
            </a:endParaRPr>
          </a:p>
          <a:p>
            <a:pPr indent="0" lvl="0" marL="0" rtl="0" algn="l">
              <a:spcBef>
                <a:spcPts val="1000"/>
              </a:spcBef>
              <a:spcAft>
                <a:spcPts val="0"/>
              </a:spcAft>
              <a:buNone/>
            </a:pPr>
            <a:r>
              <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201" name="Google Shape;201;p34"/>
          <p:cNvSpPr txBox="1"/>
          <p:nvPr/>
        </p:nvSpPr>
        <p:spPr>
          <a:xfrm>
            <a:off x="290375" y="197225"/>
            <a:ext cx="8650800" cy="12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“JEA said the project will use high-quality reclaimed water</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 </a:t>
            </a:r>
            <a:r>
              <a:rPr b="1" lang="en" sz="2400">
                <a:latin typeface="Times New Roman"/>
                <a:ea typeface="Times New Roman"/>
                <a:cs typeface="Times New Roman"/>
                <a:sym typeface="Times New Roman"/>
              </a:rPr>
              <a:t>and further treat it through a wetland filtration system</a:t>
            </a:r>
            <a:endParaRPr b="1"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 before recharging it to the Floridan Aquifer.”</a:t>
            </a:r>
            <a:endParaRPr i="1" sz="2050">
              <a:highlight>
                <a:srgbClr val="FFFFFF"/>
              </a:highlight>
              <a:latin typeface="Times New Roman"/>
              <a:ea typeface="Times New Roman"/>
              <a:cs typeface="Times New Roman"/>
              <a:sym typeface="Times New Roman"/>
            </a:endParaRPr>
          </a:p>
        </p:txBody>
      </p:sp>
      <p:sp>
        <p:nvSpPr>
          <p:cNvPr id="202" name="Google Shape;202;p34"/>
          <p:cNvSpPr txBox="1"/>
          <p:nvPr/>
        </p:nvSpPr>
        <p:spPr>
          <a:xfrm>
            <a:off x="394475" y="1457225"/>
            <a:ext cx="8366100" cy="92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latin typeface="Times New Roman"/>
                <a:ea typeface="Times New Roman"/>
                <a:cs typeface="Times New Roman"/>
                <a:sym typeface="Times New Roman"/>
              </a:rPr>
              <a:t>Why should the Suwannee Basin provide wetlands</a:t>
            </a:r>
            <a:endParaRPr b="1" sz="2700">
              <a:latin typeface="Times New Roman"/>
              <a:ea typeface="Times New Roman"/>
              <a:cs typeface="Times New Roman"/>
              <a:sym typeface="Times New Roman"/>
            </a:endParaRPr>
          </a:p>
          <a:p>
            <a:pPr indent="0" lvl="0" marL="0" rtl="0" algn="l">
              <a:spcBef>
                <a:spcPts val="300"/>
              </a:spcBef>
              <a:spcAft>
                <a:spcPts val="0"/>
              </a:spcAft>
              <a:buNone/>
            </a:pPr>
            <a:r>
              <a:rPr lang="en" sz="2400">
                <a:latin typeface="Times New Roman"/>
                <a:ea typeface="Times New Roman"/>
                <a:cs typeface="Times New Roman"/>
                <a:sym typeface="Times New Roman"/>
              </a:rPr>
              <a:t> for </a:t>
            </a:r>
            <a:r>
              <a:rPr b="1" lang="en" sz="2400">
                <a:latin typeface="Times New Roman"/>
                <a:ea typeface="Times New Roman"/>
                <a:cs typeface="Times New Roman"/>
                <a:sym typeface="Times New Roman"/>
              </a:rPr>
              <a:t>“further treatment”</a:t>
            </a:r>
            <a:r>
              <a:rPr lang="en" sz="2400">
                <a:latin typeface="Times New Roman"/>
                <a:ea typeface="Times New Roman"/>
                <a:cs typeface="Times New Roman"/>
                <a:sym typeface="Times New Roman"/>
              </a:rPr>
              <a:t> of Jacksonville wastewater?</a:t>
            </a:r>
            <a:endParaRPr sz="2800">
              <a:latin typeface="Times New Roman"/>
              <a:ea typeface="Times New Roman"/>
              <a:cs typeface="Times New Roman"/>
              <a:sym typeface="Times New Roman"/>
            </a:endParaRPr>
          </a:p>
        </p:txBody>
      </p:sp>
      <p:sp>
        <p:nvSpPr>
          <p:cNvPr id="203" name="Google Shape;203;p34"/>
          <p:cNvSpPr txBox="1"/>
          <p:nvPr/>
        </p:nvSpPr>
        <p:spPr>
          <a:xfrm>
            <a:off x="449250" y="2503775"/>
            <a:ext cx="8366100" cy="230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Times New Roman"/>
                <a:ea typeface="Times New Roman"/>
                <a:cs typeface="Times New Roman"/>
                <a:sym typeface="Times New Roman"/>
              </a:rPr>
              <a:t>What’s in it for JEA?</a:t>
            </a:r>
            <a:endParaRPr b="1" sz="2800">
              <a:latin typeface="Times New Roman"/>
              <a:ea typeface="Times New Roman"/>
              <a:cs typeface="Times New Roman"/>
              <a:sym typeface="Times New Roman"/>
            </a:endParaRPr>
          </a:p>
          <a:p>
            <a:pPr indent="0" lvl="0" marL="0" rtl="0" algn="l">
              <a:spcBef>
                <a:spcPts val="0"/>
              </a:spcBef>
              <a:spcAft>
                <a:spcPts val="0"/>
              </a:spcAft>
              <a:buNone/>
            </a:pPr>
            <a:r>
              <a:rPr lang="en" sz="2400" u="sng">
                <a:solidFill>
                  <a:schemeClr val="accent5"/>
                </a:solidFill>
                <a:latin typeface="Times New Roman"/>
                <a:ea typeface="Times New Roman"/>
                <a:cs typeface="Times New Roman"/>
                <a:sym typeface="Times New Roman"/>
                <a:hlinkClick r:id="rId4">
                  <a:extLst>
                    <a:ext uri="{A12FA001-AC4F-418D-AE19-62706E023703}">
                      <ahyp:hlinkClr val="tx"/>
                    </a:ext>
                  </a:extLst>
                </a:hlinkClick>
              </a:rPr>
              <a:t>FL 2021 Senate Bill 64</a:t>
            </a:r>
            <a:r>
              <a:rPr lang="en" sz="2400">
                <a:latin typeface="Times New Roman"/>
                <a:ea typeface="Times New Roman"/>
                <a:cs typeface="Times New Roman"/>
                <a:sym typeface="Times New Roman"/>
              </a:rPr>
              <a:t>: into Florida Statutes 403.064 and 403.892</a:t>
            </a:r>
            <a:endParaRPr sz="2400">
              <a:latin typeface="Times New Roman"/>
              <a:ea typeface="Times New Roman"/>
              <a:cs typeface="Times New Roman"/>
              <a:sym typeface="Times New Roman"/>
            </a:endParaRPr>
          </a:p>
          <a:p>
            <a:pPr indent="0" lvl="0" marL="0" rtl="0" algn="l">
              <a:spcBef>
                <a:spcPts val="300"/>
              </a:spcBef>
              <a:spcAft>
                <a:spcPts val="0"/>
              </a:spcAft>
              <a:buNone/>
            </a:pPr>
            <a:r>
              <a:rPr b="1" lang="en" sz="2400">
                <a:latin typeface="Times New Roman"/>
                <a:ea typeface="Times New Roman"/>
                <a:cs typeface="Times New Roman"/>
                <a:sym typeface="Times New Roman"/>
              </a:rPr>
              <a:t>eliminating nonbeneficial surface water discharge</a:t>
            </a:r>
            <a:r>
              <a:rPr lang="en" sz="2400">
                <a:latin typeface="Times New Roman"/>
                <a:ea typeface="Times New Roman"/>
                <a:cs typeface="Times New Roman"/>
                <a:sym typeface="Times New Roman"/>
              </a:rPr>
              <a:t> within a specified timeframe: by 2032.</a:t>
            </a:r>
            <a:endParaRPr sz="2400">
              <a:latin typeface="Times New Roman"/>
              <a:ea typeface="Times New Roman"/>
              <a:cs typeface="Times New Roman"/>
              <a:sym typeface="Times New Roman"/>
            </a:endParaRPr>
          </a:p>
          <a:p>
            <a:pPr indent="0" lvl="0" marL="0" rtl="0" algn="l">
              <a:spcBef>
                <a:spcPts val="1000"/>
              </a:spcBef>
              <a:spcAft>
                <a:spcPts val="0"/>
              </a:spcAft>
              <a:buNone/>
            </a:pPr>
            <a:r>
              <a:rPr lang="en" sz="2400">
                <a:latin typeface="Times New Roman"/>
                <a:ea typeface="Times New Roman"/>
                <a:cs typeface="Times New Roman"/>
                <a:sym typeface="Times New Roman"/>
              </a:rPr>
              <a:t>Then JEA can’t send treated wastewater into St. Johns River.</a:t>
            </a:r>
            <a:endParaRPr sz="2400">
              <a:latin typeface="Times New Roman"/>
              <a:ea typeface="Times New Roman"/>
              <a:cs typeface="Times New Roman"/>
              <a:sym typeface="Times New Roman"/>
            </a:endParaRPr>
          </a:p>
          <a:p>
            <a:pPr indent="0" lvl="0" marL="0" rtl="0" algn="l">
              <a:spcBef>
                <a:spcPts val="0"/>
              </a:spcBef>
              <a:spcAft>
                <a:spcPts val="30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209" name="Google Shape;209;p35"/>
          <p:cNvSpPr txBox="1"/>
          <p:nvPr/>
        </p:nvSpPr>
        <p:spPr>
          <a:xfrm>
            <a:off x="235575" y="273925"/>
            <a:ext cx="86400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latin typeface="Times New Roman"/>
                <a:ea typeface="Times New Roman"/>
                <a:cs typeface="Times New Roman"/>
                <a:sym typeface="Times New Roman"/>
              </a:rPr>
              <a:t>FL SB 64</a:t>
            </a:r>
            <a:endParaRPr b="1" sz="2700">
              <a:latin typeface="Times New Roman"/>
              <a:ea typeface="Times New Roman"/>
              <a:cs typeface="Times New Roman"/>
              <a:sym typeface="Times New Roman"/>
            </a:endParaRPr>
          </a:p>
        </p:txBody>
      </p:sp>
      <p:sp>
        <p:nvSpPr>
          <p:cNvPr id="210" name="Google Shape;210;p35"/>
          <p:cNvSpPr txBox="1"/>
          <p:nvPr/>
        </p:nvSpPr>
        <p:spPr>
          <a:xfrm>
            <a:off x="126000" y="865650"/>
            <a:ext cx="8799000" cy="37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“providing for the applicability of specified </a:t>
            </a:r>
            <a:r>
              <a:rPr b="1" lang="en" sz="2400">
                <a:latin typeface="Times New Roman"/>
                <a:ea typeface="Times New Roman"/>
                <a:cs typeface="Times New Roman"/>
                <a:sym typeface="Times New Roman"/>
              </a:rPr>
              <a:t>reclaimed water aquifer storage and recovery well</a:t>
            </a:r>
            <a:r>
              <a:rPr lang="en" sz="2400">
                <a:latin typeface="Times New Roman"/>
                <a:ea typeface="Times New Roman"/>
                <a:cs typeface="Times New Roman"/>
                <a:sym typeface="Times New Roman"/>
              </a:rPr>
              <a:t> requirements” was JEA’s first choice.</a:t>
            </a:r>
            <a:endParaRPr sz="2400">
              <a:latin typeface="Times New Roman"/>
              <a:ea typeface="Times New Roman"/>
              <a:cs typeface="Times New Roman"/>
              <a:sym typeface="Times New Roman"/>
            </a:endParaRPr>
          </a:p>
          <a:p>
            <a:pPr indent="0" lvl="0" marL="0" rtl="0" algn="l">
              <a:spcBef>
                <a:spcPts val="1000"/>
              </a:spcBef>
              <a:spcAft>
                <a:spcPts val="0"/>
              </a:spcAft>
              <a:buNone/>
            </a:pPr>
            <a:r>
              <a:t/>
            </a:r>
            <a:endParaRPr sz="2400">
              <a:latin typeface="Times New Roman"/>
              <a:ea typeface="Times New Roman"/>
              <a:cs typeface="Times New Roman"/>
              <a:sym typeface="Times New Roman"/>
            </a:endParaRPr>
          </a:p>
          <a:p>
            <a:pPr indent="0" lvl="0" marL="0" rtl="0" algn="l">
              <a:spcBef>
                <a:spcPts val="1000"/>
              </a:spcBef>
              <a:spcAft>
                <a:spcPts val="0"/>
              </a:spcAft>
              <a:buNone/>
            </a:pPr>
            <a:r>
              <a:rPr lang="en" sz="2400">
                <a:latin typeface="Times New Roman"/>
                <a:ea typeface="Times New Roman"/>
                <a:cs typeface="Times New Roman"/>
                <a:sym typeface="Times New Roman"/>
              </a:rPr>
              <a:t>But: </a:t>
            </a:r>
            <a:r>
              <a:rPr lang="en" sz="2300">
                <a:latin typeface="Times New Roman"/>
                <a:ea typeface="Times New Roman"/>
                <a:cs typeface="Times New Roman"/>
                <a:sym typeface="Times New Roman"/>
              </a:rPr>
              <a:t>Florida Statutes 403.064 Section 17 (a)1.e. “The discharge provides</a:t>
            </a:r>
            <a:endParaRPr sz="2300">
              <a:latin typeface="Times New Roman"/>
              <a:ea typeface="Times New Roman"/>
              <a:cs typeface="Times New Roman"/>
              <a:sym typeface="Times New Roman"/>
            </a:endParaRPr>
          </a:p>
          <a:p>
            <a:pPr indent="0" lvl="0" marL="457200" rtl="0" algn="l">
              <a:spcBef>
                <a:spcPts val="1000"/>
              </a:spcBef>
              <a:spcAft>
                <a:spcPts val="0"/>
              </a:spcAft>
              <a:buNone/>
            </a:pPr>
            <a:r>
              <a:rPr b="1" lang="en" sz="2300">
                <a:latin typeface="Times New Roman"/>
                <a:ea typeface="Times New Roman"/>
                <a:cs typeface="Times New Roman"/>
                <a:sym typeface="Times New Roman"/>
              </a:rPr>
              <a:t>direct ecological</a:t>
            </a:r>
            <a:r>
              <a:rPr lang="en" sz="2300">
                <a:latin typeface="Times New Roman"/>
                <a:ea typeface="Times New Roman"/>
                <a:cs typeface="Times New Roman"/>
                <a:sym typeface="Times New Roman"/>
              </a:rPr>
              <a:t> or public water supply benefits,</a:t>
            </a:r>
            <a:endParaRPr sz="2300">
              <a:latin typeface="Times New Roman"/>
              <a:ea typeface="Times New Roman"/>
              <a:cs typeface="Times New Roman"/>
              <a:sym typeface="Times New Roman"/>
            </a:endParaRPr>
          </a:p>
          <a:p>
            <a:pPr indent="0" lvl="0" marL="457200" rtl="0" algn="l">
              <a:spcBef>
                <a:spcPts val="300"/>
              </a:spcBef>
              <a:spcAft>
                <a:spcPts val="0"/>
              </a:spcAft>
              <a:buNone/>
            </a:pPr>
            <a:r>
              <a:rPr lang="en" sz="2300">
                <a:latin typeface="Times New Roman"/>
                <a:ea typeface="Times New Roman"/>
                <a:cs typeface="Times New Roman"/>
                <a:sym typeface="Times New Roman"/>
              </a:rPr>
              <a:t>such as </a:t>
            </a:r>
            <a:r>
              <a:rPr b="1" lang="en" sz="2300">
                <a:latin typeface="Times New Roman"/>
                <a:ea typeface="Times New Roman"/>
                <a:cs typeface="Times New Roman"/>
                <a:sym typeface="Times New Roman"/>
              </a:rPr>
              <a:t>rehydrating wetlands</a:t>
            </a:r>
            <a:r>
              <a:rPr lang="en" sz="2300">
                <a:latin typeface="Times New Roman"/>
                <a:ea typeface="Times New Roman"/>
                <a:cs typeface="Times New Roman"/>
                <a:sym typeface="Times New Roman"/>
              </a:rPr>
              <a:t> </a:t>
            </a:r>
            <a:endParaRPr sz="2300">
              <a:latin typeface="Times New Roman"/>
              <a:ea typeface="Times New Roman"/>
              <a:cs typeface="Times New Roman"/>
              <a:sym typeface="Times New Roman"/>
            </a:endParaRPr>
          </a:p>
          <a:p>
            <a:pPr indent="0" lvl="0" marL="457200" rtl="0" algn="l">
              <a:spcBef>
                <a:spcPts val="300"/>
              </a:spcBef>
              <a:spcAft>
                <a:spcPts val="0"/>
              </a:spcAft>
              <a:buNone/>
            </a:pPr>
            <a:r>
              <a:rPr lang="en" sz="2300">
                <a:latin typeface="Times New Roman"/>
                <a:ea typeface="Times New Roman"/>
                <a:cs typeface="Times New Roman"/>
                <a:sym typeface="Times New Roman"/>
              </a:rPr>
              <a:t>or implementing the requirements</a:t>
            </a:r>
            <a:endParaRPr sz="2300">
              <a:latin typeface="Times New Roman"/>
              <a:ea typeface="Times New Roman"/>
              <a:cs typeface="Times New Roman"/>
              <a:sym typeface="Times New Roman"/>
            </a:endParaRPr>
          </a:p>
          <a:p>
            <a:pPr indent="0" lvl="0" marL="457200" rtl="0" algn="l">
              <a:spcBef>
                <a:spcPts val="300"/>
              </a:spcBef>
              <a:spcAft>
                <a:spcPts val="0"/>
              </a:spcAft>
              <a:buNone/>
            </a:pPr>
            <a:r>
              <a:rPr lang="en" sz="2300">
                <a:latin typeface="Times New Roman"/>
                <a:ea typeface="Times New Roman"/>
                <a:cs typeface="Times New Roman"/>
                <a:sym typeface="Times New Roman"/>
              </a:rPr>
              <a:t>of </a:t>
            </a:r>
            <a:r>
              <a:rPr b="1" lang="en" sz="2300">
                <a:latin typeface="Times New Roman"/>
                <a:ea typeface="Times New Roman"/>
                <a:cs typeface="Times New Roman"/>
                <a:sym typeface="Times New Roman"/>
              </a:rPr>
              <a:t>minimum flows and minimum water levels</a:t>
            </a:r>
            <a:endParaRPr b="1" sz="2300">
              <a:latin typeface="Times New Roman"/>
              <a:ea typeface="Times New Roman"/>
              <a:cs typeface="Times New Roman"/>
              <a:sym typeface="Times New Roman"/>
            </a:endParaRPr>
          </a:p>
          <a:p>
            <a:pPr indent="0" lvl="0" marL="457200" rtl="0" algn="l">
              <a:spcBef>
                <a:spcPts val="300"/>
              </a:spcBef>
              <a:spcAft>
                <a:spcPts val="0"/>
              </a:spcAft>
              <a:buNone/>
            </a:pPr>
            <a:r>
              <a:rPr lang="en" sz="2300">
                <a:latin typeface="Times New Roman"/>
                <a:ea typeface="Times New Roman"/>
                <a:cs typeface="Times New Roman"/>
                <a:sym typeface="Times New Roman"/>
              </a:rPr>
              <a:t>or </a:t>
            </a:r>
            <a:r>
              <a:rPr b="1" lang="en" sz="2300">
                <a:latin typeface="Times New Roman"/>
                <a:ea typeface="Times New Roman"/>
                <a:cs typeface="Times New Roman"/>
                <a:sym typeface="Times New Roman"/>
              </a:rPr>
              <a:t>recovery or prevention strategies for a waterbody</a:t>
            </a:r>
            <a:r>
              <a:rPr lang="en" sz="2300">
                <a:latin typeface="Times New Roman"/>
                <a:ea typeface="Times New Roman"/>
                <a:cs typeface="Times New Roman"/>
                <a:sym typeface="Times New Roman"/>
              </a:rPr>
              <a:t>.”</a:t>
            </a:r>
            <a:endParaRPr sz="2300">
              <a:latin typeface="Times New Roman"/>
              <a:ea typeface="Times New Roman"/>
              <a:cs typeface="Times New Roman"/>
              <a:sym typeface="Times New Roman"/>
            </a:endParaRPr>
          </a:p>
          <a:p>
            <a:pPr indent="0" lvl="0" marL="0" rtl="0" algn="l">
              <a:spcBef>
                <a:spcPts val="3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6" title="LSFI-Water-Project-July-2025-0015.jpg"/>
          <p:cNvPicPr preferRelativeResize="0"/>
          <p:nvPr/>
        </p:nvPicPr>
        <p:blipFill>
          <a:blip r:embed="rId3">
            <a:alphaModFix/>
          </a:blip>
          <a:stretch>
            <a:fillRect/>
          </a:stretch>
        </p:blipFill>
        <p:spPr>
          <a:xfrm>
            <a:off x="330731" y="0"/>
            <a:ext cx="8475925" cy="4767699"/>
          </a:xfrm>
          <a:prstGeom prst="rect">
            <a:avLst/>
          </a:prstGeom>
          <a:noFill/>
          <a:ln>
            <a:noFill/>
          </a:ln>
        </p:spPr>
      </p:pic>
      <p:sp>
        <p:nvSpPr>
          <p:cNvPr id="216" name="Google Shape;216;p36"/>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222" name="Google Shape;222;p37"/>
          <p:cNvSpPr txBox="1"/>
          <p:nvPr/>
        </p:nvSpPr>
        <p:spPr>
          <a:xfrm>
            <a:off x="271200" y="171975"/>
            <a:ext cx="8713800" cy="45708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dk1"/>
              </a:buClr>
              <a:buSzPts val="3000"/>
              <a:buChar char="●"/>
            </a:pPr>
            <a:r>
              <a:rPr lang="en" sz="3000">
                <a:solidFill>
                  <a:schemeClr val="dk1"/>
                </a:solidFill>
              </a:rPr>
              <a:t>Route of this 60-mile-plus pipeline or pipelines?</a:t>
            </a:r>
            <a:endParaRPr sz="3000">
              <a:solidFill>
                <a:schemeClr val="dk1"/>
              </a:solidFill>
            </a:endParaRPr>
          </a:p>
          <a:p>
            <a:pPr indent="-419100" lvl="1" marL="914400" rtl="0" algn="l">
              <a:spcBef>
                <a:spcPts val="1000"/>
              </a:spcBef>
              <a:spcAft>
                <a:spcPts val="0"/>
              </a:spcAft>
              <a:buClr>
                <a:schemeClr val="dk1"/>
              </a:buClr>
              <a:buSzPts val="3000"/>
              <a:buChar char="○"/>
            </a:pPr>
            <a:r>
              <a:rPr lang="en" sz="3000">
                <a:solidFill>
                  <a:schemeClr val="dk1"/>
                </a:solidFill>
              </a:rPr>
              <a:t>Eminent domain?</a:t>
            </a:r>
            <a:endParaRPr sz="3000">
              <a:solidFill>
                <a:schemeClr val="dk1"/>
              </a:solidFill>
            </a:endParaRPr>
          </a:p>
          <a:p>
            <a:pPr indent="-419100" lvl="1" marL="914400" rtl="0" algn="l">
              <a:spcBef>
                <a:spcPts val="1000"/>
              </a:spcBef>
              <a:spcAft>
                <a:spcPts val="0"/>
              </a:spcAft>
              <a:buClr>
                <a:schemeClr val="dk1"/>
              </a:buClr>
              <a:buSzPts val="3000"/>
              <a:buChar char="○"/>
            </a:pPr>
            <a:r>
              <a:rPr lang="en" sz="3000">
                <a:solidFill>
                  <a:schemeClr val="dk1"/>
                </a:solidFill>
              </a:rPr>
              <a:t>Land values nearby?</a:t>
            </a:r>
            <a:endParaRPr sz="3000">
              <a:solidFill>
                <a:schemeClr val="dk1"/>
              </a:solidFill>
            </a:endParaRPr>
          </a:p>
          <a:p>
            <a:pPr indent="-419100" lvl="0" marL="457200" rtl="0" algn="l">
              <a:spcBef>
                <a:spcPts val="1000"/>
              </a:spcBef>
              <a:spcAft>
                <a:spcPts val="0"/>
              </a:spcAft>
              <a:buClr>
                <a:schemeClr val="dk1"/>
              </a:buClr>
              <a:buSzPts val="3000"/>
              <a:buChar char="●"/>
            </a:pPr>
            <a:r>
              <a:rPr lang="en" sz="3000">
                <a:solidFill>
                  <a:schemeClr val="dk1"/>
                </a:solidFill>
              </a:rPr>
              <a:t>Risks to drinking water wells?</a:t>
            </a:r>
            <a:endParaRPr sz="3000">
              <a:solidFill>
                <a:schemeClr val="dk1"/>
              </a:solidFill>
            </a:endParaRPr>
          </a:p>
          <a:p>
            <a:pPr indent="-419100" lvl="0" marL="457200" rtl="0" algn="l">
              <a:spcBef>
                <a:spcPts val="1000"/>
              </a:spcBef>
              <a:spcAft>
                <a:spcPts val="0"/>
              </a:spcAft>
              <a:buClr>
                <a:schemeClr val="dk1"/>
              </a:buClr>
              <a:buSzPts val="3000"/>
              <a:buChar char="●"/>
            </a:pPr>
            <a:r>
              <a:rPr lang="en" sz="3000">
                <a:solidFill>
                  <a:schemeClr val="dk1"/>
                </a:solidFill>
              </a:rPr>
              <a:t>Risks to agriculture?</a:t>
            </a:r>
            <a:endParaRPr sz="3000">
              <a:solidFill>
                <a:schemeClr val="dk1"/>
              </a:solidFill>
            </a:endParaRPr>
          </a:p>
          <a:p>
            <a:pPr indent="-419100" lvl="0" marL="457200" rtl="0" algn="l">
              <a:spcBef>
                <a:spcPts val="1000"/>
              </a:spcBef>
              <a:spcAft>
                <a:spcPts val="0"/>
              </a:spcAft>
              <a:buClr>
                <a:schemeClr val="dk1"/>
              </a:buClr>
              <a:buSzPts val="3000"/>
              <a:buChar char="●"/>
            </a:pPr>
            <a:r>
              <a:rPr lang="en" sz="3000">
                <a:solidFill>
                  <a:schemeClr val="dk1"/>
                </a:solidFill>
              </a:rPr>
              <a:t>Risks to industry?</a:t>
            </a:r>
            <a:endParaRPr sz="3000">
              <a:solidFill>
                <a:schemeClr val="dk1"/>
              </a:solidFill>
            </a:endParaRPr>
          </a:p>
          <a:p>
            <a:pPr indent="-419100" lvl="0" marL="457200" rtl="0" algn="l">
              <a:spcBef>
                <a:spcPts val="1000"/>
              </a:spcBef>
              <a:spcAft>
                <a:spcPts val="0"/>
              </a:spcAft>
              <a:buClr>
                <a:schemeClr val="dk1"/>
              </a:buClr>
              <a:buSzPts val="3000"/>
              <a:buChar char="●"/>
            </a:pPr>
            <a:r>
              <a:rPr lang="en" sz="3000">
                <a:solidFill>
                  <a:schemeClr val="dk1"/>
                </a:solidFill>
              </a:rPr>
              <a:t>Risks to recreation in springs and rivers?</a:t>
            </a:r>
            <a:endParaRPr sz="3000">
              <a:solidFill>
                <a:schemeClr val="dk1"/>
              </a:solidFill>
            </a:endParaRPr>
          </a:p>
          <a:p>
            <a:pPr indent="0" lvl="0" marL="0" rtl="0" algn="l">
              <a:spcBef>
                <a:spcPts val="1000"/>
              </a:spcBef>
              <a:spcAft>
                <a:spcPts val="0"/>
              </a:spcAft>
              <a:buClr>
                <a:schemeClr val="dk1"/>
              </a:buClr>
              <a:buSzPts val="1100"/>
              <a:buFont typeface="Arial"/>
              <a:buNone/>
            </a:pPr>
            <a:r>
              <a:rPr lang="en" sz="3000">
                <a:solidFill>
                  <a:schemeClr val="dk1"/>
                </a:solidFill>
              </a:rPr>
              <a:t>Tourism is Florida’s biggest industry</a:t>
            </a:r>
            <a:endParaRPr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8" title="LSFI-Water-Project-July-2025-0016.jpg"/>
          <p:cNvPicPr preferRelativeResize="0"/>
          <p:nvPr/>
        </p:nvPicPr>
        <p:blipFill>
          <a:blip r:embed="rId3">
            <a:alphaModFix/>
          </a:blip>
          <a:stretch>
            <a:fillRect/>
          </a:stretch>
        </p:blipFill>
        <p:spPr>
          <a:xfrm>
            <a:off x="396877" y="79217"/>
            <a:ext cx="8367450" cy="4706674"/>
          </a:xfrm>
          <a:prstGeom prst="rect">
            <a:avLst/>
          </a:prstGeom>
          <a:noFill/>
          <a:ln>
            <a:noFill/>
          </a:ln>
        </p:spPr>
      </p:pic>
      <p:sp>
        <p:nvSpPr>
          <p:cNvPr id="228" name="Google Shape;228;p38"/>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9"/>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234" name="Google Shape;234;p39"/>
          <p:cNvSpPr txBox="1"/>
          <p:nvPr/>
        </p:nvSpPr>
        <p:spPr>
          <a:xfrm>
            <a:off x="304275" y="199450"/>
            <a:ext cx="8605500" cy="4550100"/>
          </a:xfrm>
          <a:prstGeom prst="rect">
            <a:avLst/>
          </a:prstGeom>
          <a:noFill/>
          <a:ln>
            <a:noFill/>
          </a:ln>
        </p:spPr>
        <p:txBody>
          <a:bodyPr anchorCtr="0" anchor="t" bIns="91425" lIns="91425" spcFirstLastPara="1" rIns="91425" wrap="square" tIns="91425">
            <a:noAutofit/>
          </a:bodyPr>
          <a:lstStyle/>
          <a:p>
            <a:pPr indent="-396875" lvl="0" marL="457200" rtl="0" algn="l">
              <a:spcBef>
                <a:spcPts val="0"/>
              </a:spcBef>
              <a:spcAft>
                <a:spcPts val="0"/>
              </a:spcAft>
              <a:buClr>
                <a:schemeClr val="dk1"/>
              </a:buClr>
              <a:buSzPts val="2650"/>
              <a:buChar char="●"/>
            </a:pPr>
            <a:r>
              <a:rPr lang="en" sz="2650">
                <a:solidFill>
                  <a:schemeClr val="dk1"/>
                </a:solidFill>
              </a:rPr>
              <a:t>Why is SRWMD a junior non-voting partner along </a:t>
            </a:r>
            <a:r>
              <a:rPr lang="en" sz="2350">
                <a:solidFill>
                  <a:schemeClr val="dk1"/>
                </a:solidFill>
              </a:rPr>
              <a:t>with JEA, GRU, Clay Utilities, and St. Johns Co. Utilities?</a:t>
            </a:r>
            <a:endParaRPr sz="2350">
              <a:solidFill>
                <a:schemeClr val="dk1"/>
              </a:solidFill>
            </a:endParaRPr>
          </a:p>
          <a:p>
            <a:pPr indent="-390525" lvl="0" marL="457200" rtl="0" algn="l">
              <a:spcBef>
                <a:spcPts val="1000"/>
              </a:spcBef>
              <a:spcAft>
                <a:spcPts val="0"/>
              </a:spcAft>
              <a:buClr>
                <a:schemeClr val="dk1"/>
              </a:buClr>
              <a:buSzPts val="2550"/>
              <a:buChar char="●"/>
            </a:pPr>
            <a:r>
              <a:rPr lang="en" sz="2550">
                <a:solidFill>
                  <a:schemeClr val="dk1"/>
                </a:solidFill>
              </a:rPr>
              <a:t>Where is the evidence that the source wastewater plant would remove PFAS forever chemicals, drugs, and artificial sweeteners?</a:t>
            </a:r>
            <a:endParaRPr sz="2550">
              <a:solidFill>
                <a:schemeClr val="dk1"/>
              </a:solidFill>
            </a:endParaRPr>
          </a:p>
          <a:p>
            <a:pPr indent="-396875" lvl="0" marL="457200" rtl="0" algn="l">
              <a:spcBef>
                <a:spcPts val="1000"/>
              </a:spcBef>
              <a:spcAft>
                <a:spcPts val="0"/>
              </a:spcAft>
              <a:buClr>
                <a:schemeClr val="dk1"/>
              </a:buClr>
              <a:buSzPts val="2650"/>
              <a:buChar char="●"/>
            </a:pPr>
            <a:r>
              <a:rPr lang="en" sz="2650">
                <a:solidFill>
                  <a:schemeClr val="dk1"/>
                </a:solidFill>
              </a:rPr>
              <a:t>Why should we believe that JEA’s Buckman wastewater plant will never fail and send untreated wastewater through the pipe, </a:t>
            </a:r>
            <a:endParaRPr sz="2650">
              <a:solidFill>
                <a:schemeClr val="dk1"/>
              </a:solidFill>
            </a:endParaRPr>
          </a:p>
          <a:p>
            <a:pPr indent="-396875" lvl="1" marL="914400" rtl="0" algn="l">
              <a:spcBef>
                <a:spcPts val="1000"/>
              </a:spcBef>
              <a:spcAft>
                <a:spcPts val="1000"/>
              </a:spcAft>
              <a:buClr>
                <a:schemeClr val="dk1"/>
              </a:buClr>
              <a:buSzPts val="2650"/>
              <a:buChar char="○"/>
            </a:pPr>
            <a:r>
              <a:rPr lang="en" sz="2650">
                <a:solidFill>
                  <a:schemeClr val="dk1"/>
                </a:solidFill>
              </a:rPr>
              <a:t>despite being bigger than Valdosta’s wastewater system, which has repeatedly failed?</a:t>
            </a:r>
            <a:endParaRPr sz="18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40" title="hottest.jpg"/>
          <p:cNvPicPr preferRelativeResize="0"/>
          <p:nvPr/>
        </p:nvPicPr>
        <p:blipFill>
          <a:blip r:embed="rId3">
            <a:alphaModFix/>
          </a:blip>
          <a:stretch>
            <a:fillRect/>
          </a:stretch>
        </p:blipFill>
        <p:spPr>
          <a:xfrm>
            <a:off x="633897" y="335306"/>
            <a:ext cx="7763901" cy="3923649"/>
          </a:xfrm>
          <a:prstGeom prst="rect">
            <a:avLst/>
          </a:prstGeom>
          <a:noFill/>
          <a:ln>
            <a:noFill/>
          </a:ln>
        </p:spPr>
      </p:pic>
      <p:sp>
        <p:nvSpPr>
          <p:cNvPr id="240" name="Google Shape;240;p40"/>
          <p:cNvSpPr txBox="1"/>
          <p:nvPr/>
        </p:nvSpPr>
        <p:spPr>
          <a:xfrm>
            <a:off x="239550" y="4319500"/>
            <a:ext cx="7393800" cy="82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Slide by UFL researchers presented at SRWMD Workshop 2025-12-09</a:t>
            </a:r>
            <a:endParaRPr sz="1800"/>
          </a:p>
        </p:txBody>
      </p:sp>
      <p:sp>
        <p:nvSpPr>
          <p:cNvPr id="241" name="Google Shape;241;p40"/>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41" title="2026-01-06--map-southeast-us-drought-monitor.jpg"/>
          <p:cNvPicPr preferRelativeResize="0"/>
          <p:nvPr/>
        </p:nvPicPr>
        <p:blipFill>
          <a:blip r:embed="rId3">
            <a:alphaModFix/>
          </a:blip>
          <a:stretch>
            <a:fillRect/>
          </a:stretch>
        </p:blipFill>
        <p:spPr>
          <a:xfrm>
            <a:off x="6146800" y="871006"/>
            <a:ext cx="2760000" cy="4077544"/>
          </a:xfrm>
          <a:prstGeom prst="rect">
            <a:avLst/>
          </a:prstGeom>
          <a:noFill/>
          <a:ln>
            <a:noFill/>
          </a:ln>
        </p:spPr>
      </p:pic>
      <p:sp>
        <p:nvSpPr>
          <p:cNvPr id="247" name="Google Shape;247;p41"/>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
        <p:nvSpPr>
          <p:cNvPr id="248" name="Google Shape;248;p41"/>
          <p:cNvSpPr txBox="1"/>
          <p:nvPr/>
        </p:nvSpPr>
        <p:spPr>
          <a:xfrm>
            <a:off x="205050" y="871025"/>
            <a:ext cx="5556300" cy="40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L</a:t>
            </a:r>
            <a:r>
              <a:rPr b="1" lang="en" sz="3000">
                <a:solidFill>
                  <a:schemeClr val="dk1"/>
                </a:solidFill>
              </a:rPr>
              <a:t>imiting withdrawals</a:t>
            </a:r>
            <a:endParaRPr sz="3000">
              <a:solidFill>
                <a:schemeClr val="dk1"/>
              </a:solidFill>
            </a:endParaRPr>
          </a:p>
          <a:p>
            <a:pPr indent="-396875" lvl="0" marL="457200" rtl="0" algn="l">
              <a:spcBef>
                <a:spcPts val="1000"/>
              </a:spcBef>
              <a:spcAft>
                <a:spcPts val="0"/>
              </a:spcAft>
              <a:buClr>
                <a:schemeClr val="dk1"/>
              </a:buClr>
              <a:buSzPts val="2650"/>
              <a:buFont typeface="Times New Roman"/>
              <a:buChar char="●"/>
            </a:pPr>
            <a:r>
              <a:rPr lang="en" sz="2650">
                <a:solidFill>
                  <a:schemeClr val="dk1"/>
                </a:solidFill>
                <a:latin typeface="Times New Roman"/>
                <a:ea typeface="Times New Roman"/>
                <a:cs typeface="Times New Roman"/>
                <a:sym typeface="Times New Roman"/>
              </a:rPr>
              <a:t>WMD permit standard conditions can require withdrawal limits, as in </a:t>
            </a:r>
            <a:r>
              <a:rPr lang="en" sz="2650" u="sng">
                <a:solidFill>
                  <a:schemeClr val="hlink"/>
                </a:solidFill>
                <a:latin typeface="Times New Roman"/>
                <a:ea typeface="Times New Roman"/>
                <a:cs typeface="Times New Roman"/>
                <a:sym typeface="Times New Roman"/>
                <a:hlinkClick r:id="rId5"/>
              </a:rPr>
              <a:t>Phase II, III, IV Water Shortage</a:t>
            </a:r>
            <a:endParaRPr sz="2650">
              <a:solidFill>
                <a:schemeClr val="dk1"/>
              </a:solidFill>
              <a:latin typeface="Times New Roman"/>
              <a:ea typeface="Times New Roman"/>
              <a:cs typeface="Times New Roman"/>
              <a:sym typeface="Times New Roman"/>
            </a:endParaRPr>
          </a:p>
          <a:p>
            <a:pPr indent="-396875" lvl="0" marL="457200" rtl="0" algn="l">
              <a:spcBef>
                <a:spcPts val="1000"/>
              </a:spcBef>
              <a:spcAft>
                <a:spcPts val="0"/>
              </a:spcAft>
              <a:buClr>
                <a:schemeClr val="dk1"/>
              </a:buClr>
              <a:buSzPts val="2650"/>
              <a:buFont typeface="Times New Roman"/>
              <a:buChar char="●"/>
            </a:pPr>
            <a:r>
              <a:rPr lang="en" sz="2650">
                <a:solidFill>
                  <a:schemeClr val="dk1"/>
                </a:solidFill>
                <a:latin typeface="Times New Roman"/>
                <a:ea typeface="Times New Roman"/>
                <a:cs typeface="Times New Roman"/>
                <a:sym typeface="Times New Roman"/>
              </a:rPr>
              <a:t>In November 2025, a SRWMD Board member asked for preparation for dryer and hotter</a:t>
            </a:r>
            <a:endParaRPr sz="2650">
              <a:solidFill>
                <a:schemeClr val="dk1"/>
              </a:solidFill>
              <a:latin typeface="Times New Roman"/>
              <a:ea typeface="Times New Roman"/>
              <a:cs typeface="Times New Roman"/>
              <a:sym typeface="Times New Roman"/>
            </a:endParaRPr>
          </a:p>
          <a:p>
            <a:pPr indent="-396875" lvl="0" marL="457200" rtl="0" algn="l">
              <a:spcBef>
                <a:spcPts val="1000"/>
              </a:spcBef>
              <a:spcAft>
                <a:spcPts val="1000"/>
              </a:spcAft>
              <a:buClr>
                <a:schemeClr val="dk1"/>
              </a:buClr>
              <a:buSzPts val="2650"/>
              <a:buFont typeface="Times New Roman"/>
              <a:buChar char="●"/>
            </a:pPr>
            <a:r>
              <a:rPr lang="en" sz="2650">
                <a:solidFill>
                  <a:schemeClr val="dk1"/>
                </a:solidFill>
                <a:latin typeface="Times New Roman"/>
                <a:ea typeface="Times New Roman"/>
                <a:cs typeface="Times New Roman"/>
                <a:sym typeface="Times New Roman"/>
              </a:rPr>
              <a:t>Eventually: limit permits issued</a:t>
            </a:r>
            <a:endParaRPr sz="1800">
              <a:solidFill>
                <a:schemeClr val="dk2"/>
              </a:solidFill>
              <a:latin typeface="Times New Roman"/>
              <a:ea typeface="Times New Roman"/>
              <a:cs typeface="Times New Roman"/>
              <a:sym typeface="Times New Roman"/>
            </a:endParaRPr>
          </a:p>
        </p:txBody>
      </p:sp>
      <p:sp>
        <p:nvSpPr>
          <p:cNvPr id="249" name="Google Shape;249;p41"/>
          <p:cNvSpPr txBox="1"/>
          <p:nvPr/>
        </p:nvSpPr>
        <p:spPr>
          <a:xfrm>
            <a:off x="205050" y="152125"/>
            <a:ext cx="87933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Clr>
                <a:schemeClr val="dk1"/>
              </a:buClr>
              <a:buSzPts val="1100"/>
              <a:buFont typeface="Arial"/>
              <a:buNone/>
            </a:pPr>
            <a:r>
              <a:rPr lang="en" sz="3000">
                <a:solidFill>
                  <a:schemeClr val="dk1"/>
                </a:solidFill>
                <a:latin typeface="Times New Roman"/>
                <a:ea typeface="Times New Roman"/>
                <a:cs typeface="Times New Roman"/>
                <a:sym typeface="Times New Roman"/>
              </a:rPr>
              <a:t>Solutions without massive infrastructure:</a:t>
            </a:r>
            <a:endParaRPr sz="3000">
              <a:solidFill>
                <a:schemeClr val="dk2"/>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title="basin-creeks-wide.jpg"/>
          <p:cNvPicPr preferRelativeResize="0"/>
          <p:nvPr/>
        </p:nvPicPr>
        <p:blipFill>
          <a:blip r:embed="rId3">
            <a:alphaModFix/>
          </a:blip>
          <a:stretch>
            <a:fillRect/>
          </a:stretch>
        </p:blipFill>
        <p:spPr>
          <a:xfrm>
            <a:off x="3912625" y="0"/>
            <a:ext cx="4945474" cy="4686300"/>
          </a:xfrm>
          <a:prstGeom prst="rect">
            <a:avLst/>
          </a:prstGeom>
          <a:noFill/>
          <a:ln>
            <a:noFill/>
          </a:ln>
        </p:spPr>
      </p:pic>
      <p:sp>
        <p:nvSpPr>
          <p:cNvPr id="70" name="Google Shape;70;p15"/>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
        <p:nvSpPr>
          <p:cNvPr id="71" name="Google Shape;71;p15"/>
          <p:cNvSpPr txBox="1"/>
          <p:nvPr/>
        </p:nvSpPr>
        <p:spPr>
          <a:xfrm>
            <a:off x="207825" y="280500"/>
            <a:ext cx="3626400" cy="45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rPr>
              <a:t>Suwannee River Basin and Estuary</a:t>
            </a:r>
            <a:endParaRPr sz="3000">
              <a:solidFill>
                <a:schemeClr val="dk1"/>
              </a:solidFill>
            </a:endParaRPr>
          </a:p>
          <a:p>
            <a:pPr indent="0" lvl="0" marL="0" rtl="0" algn="ctr">
              <a:spcBef>
                <a:spcPts val="0"/>
              </a:spcBef>
              <a:spcAft>
                <a:spcPts val="0"/>
              </a:spcAft>
              <a:buClr>
                <a:schemeClr val="dk1"/>
              </a:buClr>
              <a:buSzPts val="1100"/>
              <a:buFont typeface="Arial"/>
              <a:buNone/>
            </a:pPr>
            <a:r>
              <a:t/>
            </a:r>
            <a:endParaRPr sz="3000">
              <a:solidFill>
                <a:schemeClr val="dk1"/>
              </a:solidFill>
            </a:endParaRPr>
          </a:p>
          <a:p>
            <a:pPr indent="0" lvl="0" marL="0" rtl="0" algn="ctr">
              <a:spcBef>
                <a:spcPts val="0"/>
              </a:spcBef>
              <a:spcAft>
                <a:spcPts val="0"/>
              </a:spcAft>
              <a:buClr>
                <a:schemeClr val="dk1"/>
              </a:buClr>
              <a:buSzPts val="1100"/>
              <a:buFont typeface="Arial"/>
              <a:buNone/>
            </a:pPr>
            <a:r>
              <a:rPr lang="en" sz="3000">
                <a:solidFill>
                  <a:schemeClr val="dk1"/>
                </a:solidFill>
              </a:rPr>
              <a:t>More area than any of six states</a:t>
            </a:r>
            <a:endParaRPr sz="3000">
              <a:solidFill>
                <a:schemeClr val="dk1"/>
              </a:solidFill>
            </a:endParaRPr>
          </a:p>
          <a:p>
            <a:pPr indent="0" lvl="0" marL="0" rtl="0" algn="ctr">
              <a:spcBef>
                <a:spcPts val="0"/>
              </a:spcBef>
              <a:spcAft>
                <a:spcPts val="0"/>
              </a:spcAft>
              <a:buClr>
                <a:schemeClr val="dk1"/>
              </a:buClr>
              <a:buSzPts val="1100"/>
              <a:buFont typeface="Arial"/>
              <a:buNone/>
            </a:pPr>
            <a:r>
              <a:rPr lang="en" sz="3000">
                <a:solidFill>
                  <a:schemeClr val="dk1"/>
                </a:solidFill>
              </a:rPr>
              <a:t>Less population than any state</a:t>
            </a:r>
            <a:endParaRPr sz="18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42" title="flatwood-recharge-0001.jpg"/>
          <p:cNvPicPr preferRelativeResize="0"/>
          <p:nvPr/>
        </p:nvPicPr>
        <p:blipFill>
          <a:blip r:embed="rId3">
            <a:alphaModFix/>
          </a:blip>
          <a:stretch>
            <a:fillRect/>
          </a:stretch>
        </p:blipFill>
        <p:spPr>
          <a:xfrm>
            <a:off x="5248775" y="20450"/>
            <a:ext cx="3583676" cy="4845848"/>
          </a:xfrm>
          <a:prstGeom prst="rect">
            <a:avLst/>
          </a:prstGeom>
          <a:noFill/>
          <a:ln>
            <a:noFill/>
          </a:ln>
        </p:spPr>
      </p:pic>
      <p:sp>
        <p:nvSpPr>
          <p:cNvPr id="255" name="Google Shape;255;p42"/>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
        <p:nvSpPr>
          <p:cNvPr id="256" name="Google Shape;256;p42"/>
          <p:cNvSpPr txBox="1"/>
          <p:nvPr/>
        </p:nvSpPr>
        <p:spPr>
          <a:xfrm>
            <a:off x="185200" y="198450"/>
            <a:ext cx="5027100" cy="46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650">
                <a:solidFill>
                  <a:schemeClr val="dk1"/>
                </a:solidFill>
              </a:rPr>
              <a:t>W</a:t>
            </a:r>
            <a:r>
              <a:rPr b="1" lang="en" sz="2650">
                <a:solidFill>
                  <a:schemeClr val="dk1"/>
                </a:solidFill>
              </a:rPr>
              <a:t>ells below forestry ditches:</a:t>
            </a:r>
            <a:r>
              <a:rPr lang="en" sz="2650">
                <a:solidFill>
                  <a:schemeClr val="dk1"/>
                </a:solidFill>
              </a:rPr>
              <a:t> </a:t>
            </a:r>
            <a:r>
              <a:rPr lang="en" sz="2650"/>
              <a:t>Why not considered?</a:t>
            </a:r>
            <a:endParaRPr sz="2650"/>
          </a:p>
          <a:p>
            <a:pPr indent="-396875" lvl="0" marL="457200" rtl="0" algn="l">
              <a:spcBef>
                <a:spcPts val="1000"/>
              </a:spcBef>
              <a:spcAft>
                <a:spcPts val="0"/>
              </a:spcAft>
              <a:buClr>
                <a:srgbClr val="000000"/>
              </a:buClr>
              <a:buSzPts val="2650"/>
              <a:buChar char="●"/>
            </a:pPr>
            <a:r>
              <a:rPr lang="en" sz="2650"/>
              <a:t>Dennis J. Price, P.G. proposed in 2016</a:t>
            </a:r>
            <a:endParaRPr sz="2650"/>
          </a:p>
          <a:p>
            <a:pPr indent="-396875" lvl="0" marL="457200" rtl="0" algn="l">
              <a:spcBef>
                <a:spcPts val="1000"/>
              </a:spcBef>
              <a:spcAft>
                <a:spcPts val="0"/>
              </a:spcAft>
              <a:buClr>
                <a:srgbClr val="000000"/>
              </a:buClr>
              <a:buSzPts val="2650"/>
              <a:buChar char="●"/>
            </a:pPr>
            <a:r>
              <a:rPr lang="en" sz="2650"/>
              <a:t>They’re at overflow of wetlands below such ditches</a:t>
            </a:r>
            <a:endParaRPr sz="2650"/>
          </a:p>
          <a:p>
            <a:pPr indent="-396875" lvl="0" marL="457200" rtl="0" algn="l">
              <a:spcBef>
                <a:spcPts val="1000"/>
              </a:spcBef>
              <a:spcAft>
                <a:spcPts val="0"/>
              </a:spcAft>
              <a:buClr>
                <a:srgbClr val="000000"/>
              </a:buClr>
              <a:buSzPts val="2650"/>
              <a:buChar char="●"/>
            </a:pPr>
            <a:r>
              <a:rPr lang="en" sz="2650"/>
              <a:t>Similar to WFNF wetlands</a:t>
            </a:r>
            <a:endParaRPr sz="2650"/>
          </a:p>
          <a:p>
            <a:pPr indent="-396875" lvl="0" marL="457200" rtl="0" algn="l">
              <a:spcBef>
                <a:spcPts val="1000"/>
              </a:spcBef>
              <a:spcAft>
                <a:spcPts val="1000"/>
              </a:spcAft>
              <a:buClr>
                <a:srgbClr val="000000"/>
              </a:buClr>
              <a:buSzPts val="2650"/>
              <a:buChar char="●"/>
            </a:pPr>
            <a:r>
              <a:rPr lang="en" sz="2650"/>
              <a:t>How can treated wastewater be cleaner than rainwater?</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3"/>
          <p:cNvSpPr txBox="1"/>
          <p:nvPr>
            <p:ph idx="4294967295" type="ctrTitle"/>
          </p:nvPr>
        </p:nvSpPr>
        <p:spPr>
          <a:xfrm>
            <a:off x="311708" y="744575"/>
            <a:ext cx="8520600" cy="2052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t/>
            </a:r>
            <a:endParaRPr sz="3300">
              <a:solidFill>
                <a:srgbClr val="444444"/>
              </a:solidFill>
              <a:highlight>
                <a:srgbClr val="FFFFFF"/>
              </a:highlight>
            </a:endParaRPr>
          </a:p>
          <a:p>
            <a:pPr indent="0" lvl="0" marL="0" rtl="0" algn="l">
              <a:lnSpc>
                <a:spcPct val="115000"/>
              </a:lnSpc>
              <a:spcBef>
                <a:spcPts val="2100"/>
              </a:spcBef>
              <a:spcAft>
                <a:spcPts val="2100"/>
              </a:spcAft>
              <a:buNone/>
            </a:pPr>
            <a:r>
              <a:t/>
            </a:r>
            <a:endParaRPr/>
          </a:p>
        </p:txBody>
      </p:sp>
      <p:sp>
        <p:nvSpPr>
          <p:cNvPr id="262" name="Google Shape;262;p43"/>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263" name="Google Shape;263;p43"/>
          <p:cNvSpPr txBox="1"/>
          <p:nvPr/>
        </p:nvSpPr>
        <p:spPr>
          <a:xfrm>
            <a:off x="211675" y="244750"/>
            <a:ext cx="8698200" cy="451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200">
                <a:highlight>
                  <a:schemeClr val="lt1"/>
                </a:highlight>
              </a:rPr>
              <a:t>If Jacksonville’s wastewater is treated so well it can be piped into the Suwannee River Basin,</a:t>
            </a:r>
            <a:endParaRPr sz="3200">
              <a:highlight>
                <a:schemeClr val="lt1"/>
              </a:highlight>
            </a:endParaRPr>
          </a:p>
          <a:p>
            <a:pPr indent="-438150" lvl="0" marL="457200" rtl="0" algn="l">
              <a:lnSpc>
                <a:spcPct val="115000"/>
              </a:lnSpc>
              <a:spcBef>
                <a:spcPts val="2100"/>
              </a:spcBef>
              <a:spcAft>
                <a:spcPts val="0"/>
              </a:spcAft>
              <a:buClr>
                <a:srgbClr val="000000"/>
              </a:buClr>
              <a:buSzPts val="3300"/>
              <a:buChar char="●"/>
            </a:pPr>
            <a:r>
              <a:rPr lang="en" sz="3300">
                <a:highlight>
                  <a:schemeClr val="lt1"/>
                </a:highlight>
              </a:rPr>
              <a:t>How about instead pipe that water into Jacksonville’s drinking water?</a:t>
            </a:r>
            <a:endParaRPr sz="3300">
              <a:highlight>
                <a:schemeClr val="lt1"/>
              </a:highlight>
            </a:endParaRPr>
          </a:p>
          <a:p>
            <a:pPr indent="-438150" lvl="0" marL="457200" rtl="0" algn="l">
              <a:lnSpc>
                <a:spcPct val="115000"/>
              </a:lnSpc>
              <a:spcBef>
                <a:spcPts val="1000"/>
              </a:spcBef>
              <a:spcAft>
                <a:spcPts val="0"/>
              </a:spcAft>
              <a:buClr>
                <a:srgbClr val="000000"/>
              </a:buClr>
              <a:buSzPts val="3300"/>
              <a:buChar char="●"/>
            </a:pPr>
            <a:r>
              <a:rPr lang="en" sz="3300">
                <a:highlight>
                  <a:schemeClr val="lt1"/>
                </a:highlight>
              </a:rPr>
              <a:t>If people don’t want to drink it, how about use it for golf courses, datacenters, and other industrial uses in their own basin?</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4"/>
          <p:cNvSpPr txBox="1"/>
          <p:nvPr/>
        </p:nvSpPr>
        <p:spPr>
          <a:xfrm>
            <a:off x="7262825" y="950150"/>
            <a:ext cx="1569600" cy="749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1000"/>
              </a:spcAft>
              <a:buNone/>
            </a:pPr>
            <a:r>
              <a:t/>
            </a:r>
            <a:endParaRPr b="1" sz="1800">
              <a:solidFill>
                <a:schemeClr val="dk1"/>
              </a:solidFill>
            </a:endParaRPr>
          </a:p>
        </p:txBody>
      </p:sp>
      <p:sp>
        <p:nvSpPr>
          <p:cNvPr id="269" name="Google Shape;269;p44"/>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270" name="Google Shape;270;p44"/>
          <p:cNvSpPr txBox="1"/>
          <p:nvPr/>
        </p:nvSpPr>
        <p:spPr>
          <a:xfrm>
            <a:off x="125625" y="120525"/>
            <a:ext cx="9018300" cy="459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200">
                <a:solidFill>
                  <a:schemeClr val="dk1"/>
                </a:solidFill>
              </a:rPr>
              <a:t>Desalination</a:t>
            </a:r>
            <a:endParaRPr sz="5200">
              <a:solidFill>
                <a:schemeClr val="dk1"/>
              </a:solidFill>
            </a:endParaRPr>
          </a:p>
          <a:p>
            <a:pPr indent="0" lvl="0" marL="0" rtl="0" algn="ctr">
              <a:spcBef>
                <a:spcPts val="1000"/>
              </a:spcBef>
              <a:spcAft>
                <a:spcPts val="0"/>
              </a:spcAft>
              <a:buClr>
                <a:schemeClr val="dk1"/>
              </a:buClr>
              <a:buSzPts val="1100"/>
              <a:buFont typeface="Arial"/>
              <a:buNone/>
            </a:pPr>
            <a:r>
              <a:rPr lang="en" sz="1800">
                <a:solidFill>
                  <a:schemeClr val="dk1"/>
                </a:solidFill>
              </a:rPr>
              <a:t>SRWMD Board member for Upper Suwannee River Basin Larry Sessions: 2025-07-05:</a:t>
            </a:r>
            <a:endParaRPr sz="1800">
              <a:solidFill>
                <a:schemeClr val="dk1"/>
              </a:solidFill>
            </a:endParaRPr>
          </a:p>
          <a:p>
            <a:pPr indent="-368300" lvl="0" marL="457200" rtl="0" algn="l">
              <a:spcBef>
                <a:spcPts val="300"/>
              </a:spcBef>
              <a:spcAft>
                <a:spcPts val="0"/>
              </a:spcAft>
              <a:buClr>
                <a:schemeClr val="dk1"/>
              </a:buClr>
              <a:buSzPts val="2200"/>
              <a:buChar char="●"/>
            </a:pPr>
            <a:r>
              <a:rPr lang="en" sz="2200">
                <a:solidFill>
                  <a:schemeClr val="dk1"/>
                </a:solidFill>
              </a:rPr>
              <a:t>the water need is mostly on the coast</a:t>
            </a:r>
            <a:endParaRPr sz="2200">
              <a:solidFill>
                <a:schemeClr val="dk1"/>
              </a:solidFill>
            </a:endParaRPr>
          </a:p>
          <a:p>
            <a:pPr indent="-368300" lvl="0" marL="457200" rtl="0" algn="l">
              <a:spcBef>
                <a:spcPts val="300"/>
              </a:spcBef>
              <a:spcAft>
                <a:spcPts val="0"/>
              </a:spcAft>
              <a:buClr>
                <a:schemeClr val="dk1"/>
              </a:buClr>
              <a:buSzPts val="2200"/>
              <a:buChar char="●"/>
            </a:pPr>
            <a:r>
              <a:rPr lang="en" sz="2200">
                <a:solidFill>
                  <a:schemeClr val="dk1"/>
                </a:solidFill>
              </a:rPr>
              <a:t>and desalination is cheaper,</a:t>
            </a:r>
            <a:endParaRPr sz="2200">
              <a:solidFill>
                <a:schemeClr val="dk1"/>
              </a:solidFill>
            </a:endParaRPr>
          </a:p>
          <a:p>
            <a:pPr indent="-368300" lvl="0" marL="457200" rtl="0" algn="l">
              <a:spcBef>
                <a:spcPts val="300"/>
              </a:spcBef>
              <a:spcAft>
                <a:spcPts val="0"/>
              </a:spcAft>
              <a:buClr>
                <a:schemeClr val="dk1"/>
              </a:buClr>
              <a:buSzPts val="2200"/>
              <a:buChar char="●"/>
            </a:pPr>
            <a:r>
              <a:rPr lang="en" sz="2200">
                <a:solidFill>
                  <a:schemeClr val="dk1"/>
                </a:solidFill>
              </a:rPr>
              <a:t>at least to flush toilets and wash cars.</a:t>
            </a:r>
            <a:endParaRPr sz="2200">
              <a:solidFill>
                <a:schemeClr val="dk1"/>
              </a:solidFill>
            </a:endParaRPr>
          </a:p>
          <a:p>
            <a:pPr indent="0" lvl="0" marL="0" rtl="0" algn="l">
              <a:spcBef>
                <a:spcPts val="300"/>
              </a:spcBef>
              <a:spcAft>
                <a:spcPts val="0"/>
              </a:spcAft>
              <a:buClr>
                <a:schemeClr val="dk1"/>
              </a:buClr>
              <a:buSzPts val="1100"/>
              <a:buFont typeface="Arial"/>
              <a:buNone/>
            </a:pPr>
            <a:r>
              <a:rPr b="1" lang="en" sz="2200">
                <a:solidFill>
                  <a:schemeClr val="dk1"/>
                </a:solidFill>
              </a:rPr>
              <a:t>Reduce JAX water use: eliminate effects on Suwannee Basin</a:t>
            </a:r>
            <a:endParaRPr b="1" sz="2200">
              <a:solidFill>
                <a:schemeClr val="dk1"/>
              </a:solidFill>
            </a:endParaRPr>
          </a:p>
          <a:p>
            <a:pPr indent="0" lvl="0" marL="0" rtl="0" algn="l">
              <a:spcBef>
                <a:spcPts val="1000"/>
              </a:spcBef>
              <a:spcAft>
                <a:spcPts val="0"/>
              </a:spcAft>
              <a:buClr>
                <a:schemeClr val="dk1"/>
              </a:buClr>
              <a:buSzPts val="1100"/>
              <a:buFont typeface="Arial"/>
              <a:buNone/>
            </a:pPr>
            <a:r>
              <a:rPr lang="en" sz="2100">
                <a:solidFill>
                  <a:schemeClr val="dk1"/>
                </a:solidFill>
              </a:rPr>
              <a:t>Usual objection: desalination is expensive</a:t>
            </a:r>
            <a:endParaRPr sz="2100">
              <a:solidFill>
                <a:schemeClr val="dk1"/>
              </a:solidFill>
            </a:endParaRPr>
          </a:p>
          <a:p>
            <a:pPr indent="-368300" lvl="0" marL="457200" rtl="0" algn="l">
              <a:spcBef>
                <a:spcPts val="1000"/>
              </a:spcBef>
              <a:spcAft>
                <a:spcPts val="0"/>
              </a:spcAft>
              <a:buClr>
                <a:srgbClr val="000000"/>
              </a:buClr>
              <a:buSzPts val="2200"/>
              <a:buChar char="●"/>
            </a:pPr>
            <a:r>
              <a:rPr lang="en" sz="2200"/>
              <a:t>Why can Texas, Arizona, and California do it?</a:t>
            </a:r>
            <a:endParaRPr sz="2200"/>
          </a:p>
          <a:p>
            <a:pPr indent="-368300" lvl="0" marL="457200" rtl="0" algn="l">
              <a:spcBef>
                <a:spcPts val="1000"/>
              </a:spcBef>
              <a:spcAft>
                <a:spcPts val="0"/>
              </a:spcAft>
              <a:buClr>
                <a:srgbClr val="000000"/>
              </a:buClr>
              <a:buSzPts val="2200"/>
              <a:buChar char="●"/>
            </a:pPr>
            <a:r>
              <a:rPr lang="en" sz="2200"/>
              <a:t>For drinking water, not just grey water?</a:t>
            </a:r>
            <a:endParaRPr sz="2200"/>
          </a:p>
          <a:p>
            <a:pPr indent="-368300" lvl="0" marL="457200" rtl="0" algn="l">
              <a:spcBef>
                <a:spcPts val="1000"/>
              </a:spcBef>
              <a:spcAft>
                <a:spcPts val="1000"/>
              </a:spcAft>
              <a:buClr>
                <a:schemeClr val="dk1"/>
              </a:buClr>
              <a:buSzPts val="2200"/>
              <a:buChar char="●"/>
            </a:pPr>
            <a:r>
              <a:rPr b="1" lang="en" sz="2200">
                <a:solidFill>
                  <a:schemeClr val="dk1"/>
                </a:solidFill>
              </a:rPr>
              <a:t>If they can, why not Florida?</a:t>
            </a:r>
            <a:endParaRPr b="1" sz="22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5"/>
          <p:cNvSpPr txBox="1"/>
          <p:nvPr/>
        </p:nvSpPr>
        <p:spPr>
          <a:xfrm>
            <a:off x="115475" y="94450"/>
            <a:ext cx="8869500" cy="465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2500">
                <a:solidFill>
                  <a:schemeClr val="dk1"/>
                </a:solidFill>
              </a:rPr>
              <a:t>Desalination plants elsewhere</a:t>
            </a:r>
            <a:endParaRPr sz="2500">
              <a:solidFill>
                <a:schemeClr val="dk1"/>
              </a:solidFill>
            </a:endParaRPr>
          </a:p>
          <a:p>
            <a:pPr indent="0" lvl="0" marL="0" rtl="0" algn="l">
              <a:lnSpc>
                <a:spcPct val="100000"/>
              </a:lnSpc>
              <a:spcBef>
                <a:spcPts val="300"/>
              </a:spcBef>
              <a:spcAft>
                <a:spcPts val="0"/>
              </a:spcAft>
              <a:buNone/>
            </a:pPr>
            <a:r>
              <a:rPr lang="en" sz="1800">
                <a:solidFill>
                  <a:schemeClr val="dk1"/>
                </a:solidFill>
                <a:latin typeface="Calibri"/>
                <a:ea typeface="Calibri"/>
                <a:cs typeface="Calibri"/>
                <a:sym typeface="Calibri"/>
              </a:rPr>
              <a:t>TX:</a:t>
            </a:r>
            <a:r>
              <a:rPr lang="en" sz="1800">
                <a:solidFill>
                  <a:schemeClr val="dk2"/>
                </a:solidFill>
                <a:latin typeface="Calibri"/>
                <a:ea typeface="Calibri"/>
                <a:cs typeface="Calibri"/>
                <a:sym typeface="Calibri"/>
              </a:rPr>
              <a:t> </a:t>
            </a:r>
            <a:r>
              <a:rPr b="1" lang="en" sz="1800" u="sng">
                <a:solidFill>
                  <a:schemeClr val="hlink"/>
                </a:solidFill>
                <a:highlight>
                  <a:srgbClr val="FFFFFF"/>
                </a:highlight>
                <a:latin typeface="Calibri"/>
                <a:ea typeface="Calibri"/>
                <a:cs typeface="Calibri"/>
                <a:sym typeface="Calibri"/>
                <a:hlinkClick r:id="rId3"/>
              </a:rPr>
              <a:t>Harbor Island Seawater Desalination Facility</a:t>
            </a:r>
            <a:r>
              <a:rPr lang="en" sz="1800">
                <a:solidFill>
                  <a:srgbClr val="1B1B1B"/>
                </a:solidFill>
                <a:highlight>
                  <a:srgbClr val="FFFFFF"/>
                </a:highlight>
                <a:latin typeface="Calibri"/>
                <a:ea typeface="Calibri"/>
                <a:cs typeface="Calibri"/>
                <a:sym typeface="Calibri"/>
              </a:rPr>
              <a:t>; 2025; “</a:t>
            </a:r>
            <a:r>
              <a:rPr b="1" lang="en" sz="1800">
                <a:solidFill>
                  <a:srgbClr val="1B1B1B"/>
                </a:solidFill>
                <a:highlight>
                  <a:srgbClr val="FFFFFF"/>
                </a:highlight>
                <a:latin typeface="Calibri"/>
                <a:ea typeface="Calibri"/>
                <a:cs typeface="Calibri"/>
                <a:sym typeface="Calibri"/>
              </a:rPr>
              <a:t>up to 100 million gallons of drinking water per day</a:t>
            </a:r>
            <a:r>
              <a:rPr lang="en" sz="1800">
                <a:solidFill>
                  <a:srgbClr val="1B1B1B"/>
                </a:solidFill>
                <a:highlight>
                  <a:srgbClr val="FFFFFF"/>
                </a:highlight>
                <a:latin typeface="Calibri"/>
                <a:ea typeface="Calibri"/>
                <a:cs typeface="Calibri"/>
                <a:sym typeface="Calibri"/>
              </a:rPr>
              <a:t> for use by residents on the Gulf coast of Texas.”</a:t>
            </a:r>
            <a:endParaRPr sz="1800">
              <a:solidFill>
                <a:srgbClr val="1B1B1B"/>
              </a:solidFill>
              <a:highlight>
                <a:srgbClr val="FFFFFF"/>
              </a:highlight>
              <a:latin typeface="Calibri"/>
              <a:ea typeface="Calibri"/>
              <a:cs typeface="Calibri"/>
              <a:sym typeface="Calibri"/>
            </a:endParaRPr>
          </a:p>
          <a:p>
            <a:pPr indent="0" lvl="0" marL="0" rtl="0" algn="l">
              <a:lnSpc>
                <a:spcPct val="100000"/>
              </a:lnSpc>
              <a:spcBef>
                <a:spcPts val="500"/>
              </a:spcBef>
              <a:spcAft>
                <a:spcPts val="0"/>
              </a:spcAft>
              <a:buNone/>
            </a:pPr>
            <a:r>
              <a:rPr lang="en" sz="1700">
                <a:solidFill>
                  <a:schemeClr val="dk1"/>
                </a:solidFill>
                <a:highlight>
                  <a:srgbClr val="FFFFFF"/>
                </a:highlight>
                <a:latin typeface="Calibri"/>
                <a:ea typeface="Calibri"/>
                <a:cs typeface="Calibri"/>
                <a:sym typeface="Calibri"/>
              </a:rPr>
              <a:t>AZ:</a:t>
            </a:r>
            <a:r>
              <a:rPr lang="en" sz="1700">
                <a:solidFill>
                  <a:srgbClr val="1B1B1B"/>
                </a:solidFill>
                <a:highlight>
                  <a:srgbClr val="FFFFFF"/>
                </a:highlight>
                <a:latin typeface="Calibri"/>
                <a:ea typeface="Calibri"/>
                <a:cs typeface="Calibri"/>
                <a:sym typeface="Calibri"/>
              </a:rPr>
              <a:t> </a:t>
            </a:r>
            <a:r>
              <a:rPr b="1" lang="en" sz="1700" u="sng">
                <a:solidFill>
                  <a:schemeClr val="hlink"/>
                </a:solidFill>
                <a:highlight>
                  <a:srgbClr val="FFFFFF"/>
                </a:highlight>
                <a:latin typeface="Calibri"/>
                <a:ea typeface="Calibri"/>
                <a:cs typeface="Calibri"/>
                <a:sym typeface="Calibri"/>
                <a:hlinkClick r:id="rId4"/>
              </a:rPr>
              <a:t>Arizona water board approves desalination plants in California, Mexico</a:t>
            </a:r>
            <a:r>
              <a:rPr b="1" lang="en" sz="1700">
                <a:solidFill>
                  <a:srgbClr val="333333"/>
                </a:solidFill>
                <a:highlight>
                  <a:srgbClr val="FFFFFF"/>
                </a:highlight>
                <a:latin typeface="Calibri"/>
                <a:ea typeface="Calibri"/>
                <a:cs typeface="Calibri"/>
                <a:sym typeface="Calibri"/>
              </a:rPr>
              <a:t>; “trading that new water for Colorado River allocations</a:t>
            </a:r>
            <a:r>
              <a:rPr lang="en" sz="1700">
                <a:solidFill>
                  <a:srgbClr val="333333"/>
                </a:solidFill>
                <a:highlight>
                  <a:srgbClr val="FFFFFF"/>
                </a:highlight>
                <a:latin typeface="Calibri"/>
                <a:ea typeface="Calibri"/>
                <a:cs typeface="Calibri"/>
                <a:sym typeface="Calibri"/>
              </a:rPr>
              <a:t> currently used by those states or Mexico.” ? mgd</a:t>
            </a:r>
            <a:endParaRPr sz="1700">
              <a:solidFill>
                <a:srgbClr val="333333"/>
              </a:solidFill>
              <a:highlight>
                <a:srgbClr val="FFFFFF"/>
              </a:highlight>
              <a:latin typeface="Calibri"/>
              <a:ea typeface="Calibri"/>
              <a:cs typeface="Calibri"/>
              <a:sym typeface="Calibri"/>
            </a:endParaRPr>
          </a:p>
          <a:p>
            <a:pPr indent="0" lvl="0" marL="0" rtl="0" algn="l">
              <a:lnSpc>
                <a:spcPct val="100000"/>
              </a:lnSpc>
              <a:spcBef>
                <a:spcPts val="500"/>
              </a:spcBef>
              <a:spcAft>
                <a:spcPts val="0"/>
              </a:spcAft>
              <a:buNone/>
            </a:pPr>
            <a:r>
              <a:rPr lang="en" sz="1700">
                <a:highlight>
                  <a:srgbClr val="FFFFFF"/>
                </a:highlight>
                <a:latin typeface="Calibri"/>
                <a:ea typeface="Calibri"/>
                <a:cs typeface="Calibri"/>
                <a:sym typeface="Calibri"/>
              </a:rPr>
              <a:t>CA: These are just examples.</a:t>
            </a:r>
            <a:endParaRPr sz="1700">
              <a:highlight>
                <a:srgbClr val="FFFFFF"/>
              </a:highlight>
              <a:latin typeface="Calibri"/>
              <a:ea typeface="Calibri"/>
              <a:cs typeface="Calibri"/>
              <a:sym typeface="Calibri"/>
            </a:endParaRPr>
          </a:p>
          <a:p>
            <a:pPr indent="-336550" lvl="0" marL="457200" rtl="0" algn="l">
              <a:lnSpc>
                <a:spcPct val="100000"/>
              </a:lnSpc>
              <a:spcBef>
                <a:spcPts val="300"/>
              </a:spcBef>
              <a:spcAft>
                <a:spcPts val="0"/>
              </a:spcAft>
              <a:buClr>
                <a:srgbClr val="333333"/>
              </a:buClr>
              <a:buSzPts val="1700"/>
              <a:buFont typeface="Calibri"/>
              <a:buChar char="●"/>
            </a:pPr>
            <a:r>
              <a:rPr lang="en" sz="1700" u="sng">
                <a:solidFill>
                  <a:schemeClr val="hlink"/>
                </a:solidFill>
                <a:highlight>
                  <a:srgbClr val="FFFFFF"/>
                </a:highlight>
                <a:latin typeface="Calibri"/>
                <a:ea typeface="Calibri"/>
                <a:cs typeface="Calibri"/>
                <a:sym typeface="Calibri"/>
                <a:hlinkClick r:id="rId5"/>
              </a:rPr>
              <a:t>Doheny Ocean Desalination Project</a:t>
            </a:r>
            <a:r>
              <a:rPr lang="en" sz="1700">
                <a:latin typeface="Calibri"/>
                <a:ea typeface="Calibri"/>
                <a:cs typeface="Calibri"/>
                <a:sym typeface="Calibri"/>
              </a:rPr>
              <a:t>; “This new, locally managed water supply will </a:t>
            </a:r>
            <a:r>
              <a:rPr b="1" lang="en" sz="1700">
                <a:latin typeface="Calibri"/>
                <a:ea typeface="Calibri"/>
                <a:cs typeface="Calibri"/>
                <a:sym typeface="Calibri"/>
              </a:rPr>
              <a:t>fortify our resilience against future droughts and adapt to the challenges posed by a changing climate and emergencies.</a:t>
            </a:r>
            <a:r>
              <a:rPr lang="en" sz="1700">
                <a:latin typeface="Calibri"/>
                <a:ea typeface="Calibri"/>
                <a:cs typeface="Calibri"/>
                <a:sym typeface="Calibri"/>
              </a:rPr>
              <a:t>” 2025; 15 mgd</a:t>
            </a:r>
            <a:endParaRPr sz="1700" u="sng">
              <a:solidFill>
                <a:schemeClr val="hlink"/>
              </a:solidFill>
              <a:highlight>
                <a:srgbClr val="FFFFFF"/>
              </a:highlight>
              <a:latin typeface="Calibri"/>
              <a:ea typeface="Calibri"/>
              <a:cs typeface="Calibri"/>
              <a:sym typeface="Calibri"/>
              <a:hlinkClick r:id="rId6"/>
            </a:endParaRPr>
          </a:p>
          <a:p>
            <a:pPr indent="-336550" lvl="0" marL="457200" rtl="0" algn="l">
              <a:lnSpc>
                <a:spcPct val="100000"/>
              </a:lnSpc>
              <a:spcBef>
                <a:spcPts val="500"/>
              </a:spcBef>
              <a:spcAft>
                <a:spcPts val="0"/>
              </a:spcAft>
              <a:buSzPts val="1700"/>
              <a:buFont typeface="Calibri"/>
              <a:buChar char="●"/>
            </a:pPr>
            <a:r>
              <a:rPr lang="en" sz="1700" u="sng">
                <a:solidFill>
                  <a:schemeClr val="hlink"/>
                </a:solidFill>
                <a:latin typeface="Calibri"/>
                <a:ea typeface="Calibri"/>
                <a:cs typeface="Calibri"/>
                <a:sym typeface="Calibri"/>
                <a:hlinkClick r:id="rId7"/>
              </a:rPr>
              <a:t>Diablo Canyon </a:t>
            </a:r>
            <a:r>
              <a:rPr b="1" lang="en" sz="1700" u="sng">
                <a:solidFill>
                  <a:schemeClr val="hlink"/>
                </a:solidFill>
                <a:latin typeface="Calibri"/>
                <a:ea typeface="Calibri"/>
                <a:cs typeface="Calibri"/>
                <a:sym typeface="Calibri"/>
                <a:hlinkClick r:id="rId8"/>
              </a:rPr>
              <a:t>nuclear power plant</a:t>
            </a:r>
            <a:r>
              <a:rPr lang="en" sz="1700" u="sng">
                <a:solidFill>
                  <a:schemeClr val="hlink"/>
                </a:solidFill>
                <a:latin typeface="Calibri"/>
                <a:ea typeface="Calibri"/>
                <a:cs typeface="Calibri"/>
                <a:sym typeface="Calibri"/>
                <a:hlinkClick r:id="rId9"/>
              </a:rPr>
              <a:t> (NPP) desalination plant;</a:t>
            </a:r>
            <a:r>
              <a:rPr lang="en" sz="1700">
                <a:solidFill>
                  <a:srgbClr val="333333"/>
                </a:solidFill>
                <a:highlight>
                  <a:srgbClr val="FFFFFF"/>
                </a:highlight>
                <a:latin typeface="Calibri"/>
                <a:ea typeface="Calibri"/>
                <a:cs typeface="Calibri"/>
                <a:sym typeface="Calibri"/>
              </a:rPr>
              <a:t> </a:t>
            </a:r>
            <a:r>
              <a:rPr lang="en" sz="1700">
                <a:solidFill>
                  <a:srgbClr val="333333"/>
                </a:solidFill>
                <a:latin typeface="Calibri"/>
                <a:ea typeface="Calibri"/>
                <a:cs typeface="Calibri"/>
                <a:sym typeface="Calibri"/>
              </a:rPr>
              <a:t>since 2015; 1.5 mgd</a:t>
            </a:r>
            <a:endParaRPr sz="1700">
              <a:solidFill>
                <a:srgbClr val="333333"/>
              </a:solidFill>
              <a:latin typeface="Calibri"/>
              <a:ea typeface="Calibri"/>
              <a:cs typeface="Calibri"/>
              <a:sym typeface="Calibri"/>
            </a:endParaRPr>
          </a:p>
          <a:p>
            <a:pPr indent="-336550" lvl="0" marL="457200" rtl="0" algn="l">
              <a:lnSpc>
                <a:spcPct val="100000"/>
              </a:lnSpc>
              <a:spcBef>
                <a:spcPts val="500"/>
              </a:spcBef>
              <a:spcAft>
                <a:spcPts val="0"/>
              </a:spcAft>
              <a:buSzPts val="1700"/>
              <a:buFont typeface="Calibri"/>
              <a:buChar char="●"/>
            </a:pPr>
            <a:r>
              <a:rPr b="1" lang="en" sz="1700" u="sng">
                <a:solidFill>
                  <a:schemeClr val="hlink"/>
                </a:solidFill>
                <a:latin typeface="Calibri"/>
                <a:ea typeface="Calibri"/>
                <a:cs typeface="Calibri"/>
                <a:sym typeface="Calibri"/>
                <a:hlinkClick r:id="rId10"/>
              </a:rPr>
              <a:t>Poseidon Resources </a:t>
            </a:r>
            <a:r>
              <a:rPr b="1" lang="en" sz="1200" u="sng">
                <a:solidFill>
                  <a:schemeClr val="hlink"/>
                </a:solidFill>
                <a:latin typeface="Calibri"/>
                <a:ea typeface="Calibri"/>
                <a:cs typeface="Calibri"/>
                <a:sym typeface="Calibri"/>
                <a:hlinkClick r:id="rId11"/>
              </a:rPr>
              <a:t>Corp. Claude “Bud” Lewis desalination plant,</a:t>
            </a:r>
            <a:r>
              <a:rPr b="1" lang="en" sz="1700" u="sng">
                <a:solidFill>
                  <a:schemeClr val="hlink"/>
                </a:solidFill>
                <a:latin typeface="Calibri"/>
                <a:ea typeface="Calibri"/>
                <a:cs typeface="Calibri"/>
                <a:sym typeface="Calibri"/>
                <a:hlinkClick r:id="rId12"/>
              </a:rPr>
              <a:t> Carlsbad, CA</a:t>
            </a:r>
            <a:r>
              <a:rPr b="1" lang="en" sz="1700">
                <a:latin typeface="Calibri"/>
                <a:ea typeface="Calibri"/>
                <a:cs typeface="Calibri"/>
                <a:sym typeface="Calibri"/>
              </a:rPr>
              <a:t>; since 2015; 50 mgd</a:t>
            </a:r>
            <a:endParaRPr b="1" sz="1700" u="sng">
              <a:solidFill>
                <a:srgbClr val="141412"/>
              </a:solidFill>
              <a:highlight>
                <a:srgbClr val="FFFFFF"/>
              </a:highlight>
              <a:latin typeface="Calibri"/>
              <a:ea typeface="Calibri"/>
              <a:cs typeface="Calibri"/>
              <a:sym typeface="Calibri"/>
            </a:endParaRPr>
          </a:p>
          <a:p>
            <a:pPr indent="-336550" lvl="0" marL="457200" rtl="0" algn="l">
              <a:lnSpc>
                <a:spcPct val="100000"/>
              </a:lnSpc>
              <a:spcBef>
                <a:spcPts val="500"/>
              </a:spcBef>
              <a:spcAft>
                <a:spcPts val="0"/>
              </a:spcAft>
              <a:buSzPts val="1700"/>
              <a:buFont typeface="Calibri"/>
              <a:buChar char="●"/>
            </a:pPr>
            <a:r>
              <a:rPr lang="en" sz="1700" u="sng">
                <a:solidFill>
                  <a:schemeClr val="hlink"/>
                </a:solidFill>
                <a:latin typeface="Calibri"/>
                <a:ea typeface="Calibri"/>
                <a:cs typeface="Calibri"/>
                <a:sym typeface="Calibri"/>
                <a:hlinkClick r:id="rId13"/>
              </a:rPr>
              <a:t>City of Santa Barbara’s Charles E. Meyer desalination plant</a:t>
            </a:r>
            <a:r>
              <a:rPr lang="en" sz="1700">
                <a:solidFill>
                  <a:srgbClr val="1B1B1B"/>
                </a:solidFill>
                <a:highlight>
                  <a:srgbClr val="FFFFFF"/>
                </a:highlight>
                <a:latin typeface="Calibri"/>
                <a:ea typeface="Calibri"/>
                <a:cs typeface="Calibri"/>
                <a:sym typeface="Calibri"/>
              </a:rPr>
              <a:t>; </a:t>
            </a:r>
            <a:r>
              <a:rPr lang="en" sz="1700">
                <a:highlight>
                  <a:srgbClr val="FFFFFF"/>
                </a:highlight>
                <a:latin typeface="Calibri"/>
                <a:ea typeface="Calibri"/>
                <a:cs typeface="Calibri"/>
                <a:sym typeface="Calibri"/>
              </a:rPr>
              <a:t>restarted 2015; 6.7 mgd</a:t>
            </a:r>
            <a:endParaRPr sz="1700">
              <a:highlight>
                <a:srgbClr val="FFFFFF"/>
              </a:highlight>
              <a:latin typeface="Calibri"/>
              <a:ea typeface="Calibri"/>
              <a:cs typeface="Calibri"/>
              <a:sym typeface="Calibri"/>
            </a:endParaRPr>
          </a:p>
          <a:p>
            <a:pPr indent="-336550" lvl="0" marL="457200" rtl="0" algn="l">
              <a:lnSpc>
                <a:spcPct val="100000"/>
              </a:lnSpc>
              <a:spcBef>
                <a:spcPts val="500"/>
              </a:spcBef>
              <a:spcAft>
                <a:spcPts val="0"/>
              </a:spcAft>
              <a:buSzPts val="1700"/>
              <a:buFont typeface="Calibri"/>
              <a:buChar char="●"/>
            </a:pPr>
            <a:r>
              <a:rPr lang="en" sz="1700" u="sng">
                <a:solidFill>
                  <a:schemeClr val="hlink"/>
                </a:solidFill>
                <a:highlight>
                  <a:srgbClr val="FFFFFF"/>
                </a:highlight>
                <a:latin typeface="Calibri"/>
                <a:ea typeface="Calibri"/>
                <a:cs typeface="Calibri"/>
                <a:sym typeface="Calibri"/>
                <a:hlinkClick r:id="rId14"/>
              </a:rPr>
              <a:t>Monterey Peninsula desalination plant</a:t>
            </a:r>
            <a:r>
              <a:rPr lang="en" sz="1700">
                <a:highlight>
                  <a:srgbClr val="FFFFFF"/>
                </a:highlight>
                <a:latin typeface="Calibri"/>
                <a:ea typeface="Calibri"/>
                <a:cs typeface="Calibri"/>
                <a:sym typeface="Calibri"/>
              </a:rPr>
              <a:t>; 2025; ? mgd</a:t>
            </a:r>
            <a:endParaRPr sz="1700">
              <a:highlight>
                <a:srgbClr val="FFFFFF"/>
              </a:highlight>
              <a:latin typeface="Calibri"/>
              <a:ea typeface="Calibri"/>
              <a:cs typeface="Calibri"/>
              <a:sym typeface="Calibri"/>
            </a:endParaRPr>
          </a:p>
          <a:p>
            <a:pPr indent="-355600" lvl="0" marL="457200" rtl="0" algn="l">
              <a:lnSpc>
                <a:spcPct val="100000"/>
              </a:lnSpc>
              <a:spcBef>
                <a:spcPts val="500"/>
              </a:spcBef>
              <a:spcAft>
                <a:spcPts val="500"/>
              </a:spcAft>
              <a:buClr>
                <a:schemeClr val="dk1"/>
              </a:buClr>
              <a:buSzPts val="2000"/>
              <a:buFont typeface="Calibri"/>
              <a:buChar char="●"/>
            </a:pPr>
            <a:r>
              <a:rPr lang="en" sz="2000">
                <a:solidFill>
                  <a:schemeClr val="dk1"/>
                </a:solidFill>
                <a:highlight>
                  <a:srgbClr val="FFFFFF"/>
                </a:highlight>
                <a:latin typeface="Times New Roman"/>
                <a:ea typeface="Times New Roman"/>
                <a:cs typeface="Times New Roman"/>
                <a:sym typeface="Times New Roman"/>
              </a:rPr>
              <a:t>Rejected: </a:t>
            </a:r>
            <a:r>
              <a:rPr lang="en" sz="2000" u="sng">
                <a:solidFill>
                  <a:schemeClr val="hlink"/>
                </a:solidFill>
                <a:highlight>
                  <a:srgbClr val="FFFFFF"/>
                </a:highlight>
                <a:latin typeface="Times New Roman"/>
                <a:ea typeface="Times New Roman"/>
                <a:cs typeface="Times New Roman"/>
                <a:sym typeface="Times New Roman"/>
                <a:hlinkClick r:id="rId15"/>
              </a:rPr>
              <a:t>Huntington Beach desalination plant</a:t>
            </a:r>
            <a:r>
              <a:rPr lang="en" sz="2000">
                <a:solidFill>
                  <a:schemeClr val="accent2"/>
                </a:solidFill>
                <a:highlight>
                  <a:srgbClr val="FFFFFF"/>
                </a:highlight>
                <a:latin typeface="Times New Roman"/>
                <a:ea typeface="Times New Roman"/>
                <a:cs typeface="Times New Roman"/>
                <a:sym typeface="Times New Roman"/>
              </a:rPr>
              <a:t>; 2022</a:t>
            </a:r>
            <a:endParaRPr sz="2000">
              <a:solidFill>
                <a:schemeClr val="dk1"/>
              </a:solidFill>
              <a:highlight>
                <a:srgbClr val="FFFFFF"/>
              </a:highlight>
              <a:latin typeface="Times New Roman"/>
              <a:ea typeface="Times New Roman"/>
              <a:cs typeface="Times New Roman"/>
              <a:sym typeface="Times New Roman"/>
            </a:endParaRPr>
          </a:p>
        </p:txBody>
      </p:sp>
      <p:sp>
        <p:nvSpPr>
          <p:cNvPr id="276" name="Google Shape;276;p45"/>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16"/>
              </a:rPr>
              <a:t>wwals.net</a:t>
            </a:r>
            <a:r>
              <a:rPr lang="en"/>
              <a:t> </a:t>
            </a: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6"/>
          <p:cNvSpPr txBox="1"/>
          <p:nvPr/>
        </p:nvSpPr>
        <p:spPr>
          <a:xfrm>
            <a:off x="43450" y="863475"/>
            <a:ext cx="3495300" cy="39582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dk2"/>
              </a:buClr>
              <a:buSzPts val="2300"/>
              <a:buFont typeface="Times New Roman"/>
              <a:buChar char="●"/>
            </a:pPr>
            <a:r>
              <a:rPr lang="en" sz="2300" u="sng">
                <a:solidFill>
                  <a:schemeClr val="hlink"/>
                </a:solidFill>
                <a:highlight>
                  <a:srgbClr val="FFFFFF"/>
                </a:highlight>
                <a:latin typeface="Times New Roman"/>
                <a:ea typeface="Times New Roman"/>
                <a:cs typeface="Times New Roman"/>
                <a:sym typeface="Times New Roman"/>
                <a:hlinkClick r:id="rId3"/>
              </a:rPr>
              <a:t>Tampa Bay Seawater Desalination Plant</a:t>
            </a:r>
            <a:r>
              <a:rPr lang="en" sz="2300">
                <a:solidFill>
                  <a:schemeClr val="dk2"/>
                </a:solidFill>
                <a:latin typeface="Times New Roman"/>
                <a:ea typeface="Times New Roman"/>
                <a:cs typeface="Times New Roman"/>
                <a:sym typeface="Times New Roman"/>
              </a:rPr>
              <a:t>; </a:t>
            </a:r>
            <a:r>
              <a:rPr lang="en" sz="2300">
                <a:latin typeface="Times New Roman"/>
                <a:ea typeface="Times New Roman"/>
                <a:cs typeface="Times New Roman"/>
                <a:sym typeface="Times New Roman"/>
              </a:rPr>
              <a:t>2007; 25 mgd</a:t>
            </a:r>
            <a:endParaRPr sz="2300">
              <a:latin typeface="Times New Roman"/>
              <a:ea typeface="Times New Roman"/>
              <a:cs typeface="Times New Roman"/>
              <a:sym typeface="Times New Roman"/>
            </a:endParaRPr>
          </a:p>
          <a:p>
            <a:pPr indent="-374650" lvl="0" marL="457200" rtl="0" algn="l">
              <a:spcBef>
                <a:spcPts val="1000"/>
              </a:spcBef>
              <a:spcAft>
                <a:spcPts val="0"/>
              </a:spcAft>
              <a:buClr>
                <a:schemeClr val="dk2"/>
              </a:buClr>
              <a:buSzPts val="2300"/>
              <a:buFont typeface="Times New Roman"/>
              <a:buChar char="●"/>
            </a:pPr>
            <a:r>
              <a:rPr lang="en" sz="2300" u="sng">
                <a:solidFill>
                  <a:schemeClr val="hlink"/>
                </a:solidFill>
                <a:latin typeface="Times New Roman"/>
                <a:ea typeface="Times New Roman"/>
                <a:cs typeface="Times New Roman"/>
                <a:sym typeface="Times New Roman"/>
                <a:hlinkClick r:id="rId4"/>
              </a:rPr>
              <a:t>Kermit H. Lewin Stock Island Reverse Osmosis Facility</a:t>
            </a:r>
            <a:r>
              <a:rPr lang="en" sz="2300">
                <a:solidFill>
                  <a:srgbClr val="3B3B3B"/>
                </a:solidFill>
                <a:latin typeface="Times New Roman"/>
                <a:ea typeface="Times New Roman"/>
                <a:cs typeface="Times New Roman"/>
                <a:sym typeface="Times New Roman"/>
              </a:rPr>
              <a:t> (Key West); May 2025; 4 mgd</a:t>
            </a:r>
            <a:endParaRPr sz="2300">
              <a:solidFill>
                <a:srgbClr val="3B3B3B"/>
              </a:solidFill>
              <a:latin typeface="Times New Roman"/>
              <a:ea typeface="Times New Roman"/>
              <a:cs typeface="Times New Roman"/>
              <a:sym typeface="Times New Roman"/>
            </a:endParaRPr>
          </a:p>
          <a:p>
            <a:pPr indent="-374650" lvl="0" marL="457200" rtl="0" algn="l">
              <a:spcBef>
                <a:spcPts val="1000"/>
              </a:spcBef>
              <a:spcAft>
                <a:spcPts val="1000"/>
              </a:spcAft>
              <a:buClr>
                <a:schemeClr val="dk2"/>
              </a:buClr>
              <a:buSzPts val="2300"/>
              <a:buFont typeface="Times New Roman"/>
              <a:buChar char="●"/>
            </a:pPr>
            <a:r>
              <a:rPr lang="en" sz="2300" u="sng">
                <a:solidFill>
                  <a:schemeClr val="hlink"/>
                </a:solidFill>
                <a:latin typeface="Times New Roman"/>
                <a:ea typeface="Times New Roman"/>
                <a:cs typeface="Times New Roman"/>
                <a:sym typeface="Times New Roman"/>
                <a:hlinkClick r:id="rId5"/>
              </a:rPr>
              <a:t>SFWMD numerous facilities</a:t>
            </a:r>
            <a:r>
              <a:rPr lang="en" sz="2300">
                <a:solidFill>
                  <a:schemeClr val="dk2"/>
                </a:solidFill>
                <a:latin typeface="Times New Roman"/>
                <a:ea typeface="Times New Roman"/>
                <a:cs typeface="Times New Roman"/>
                <a:sym typeface="Times New Roman"/>
              </a:rPr>
              <a:t>, </a:t>
            </a:r>
            <a:r>
              <a:rPr lang="en" sz="2300">
                <a:latin typeface="Times New Roman"/>
                <a:ea typeface="Times New Roman"/>
                <a:cs typeface="Times New Roman"/>
                <a:sym typeface="Times New Roman"/>
              </a:rPr>
              <a:t>2023 total capacity 292 mgd</a:t>
            </a:r>
            <a:endParaRPr b="1" sz="2300">
              <a:latin typeface="Times New Roman"/>
              <a:ea typeface="Times New Roman"/>
              <a:cs typeface="Times New Roman"/>
              <a:sym typeface="Times New Roman"/>
            </a:endParaRPr>
          </a:p>
        </p:txBody>
      </p:sp>
      <p:pic>
        <p:nvPicPr>
          <p:cNvPr id="282" name="Google Shape;282;p46" title="facilities-using-brackish-groundwater-seawater-2023-0001-trim.jpg"/>
          <p:cNvPicPr preferRelativeResize="0"/>
          <p:nvPr/>
        </p:nvPicPr>
        <p:blipFill>
          <a:blip r:embed="rId6">
            <a:alphaModFix/>
          </a:blip>
          <a:stretch>
            <a:fillRect/>
          </a:stretch>
        </p:blipFill>
        <p:spPr>
          <a:xfrm>
            <a:off x="3576075" y="863467"/>
            <a:ext cx="5472874" cy="3839950"/>
          </a:xfrm>
          <a:prstGeom prst="rect">
            <a:avLst/>
          </a:prstGeom>
          <a:noFill/>
          <a:ln>
            <a:noFill/>
          </a:ln>
        </p:spPr>
      </p:pic>
      <p:sp>
        <p:nvSpPr>
          <p:cNvPr id="283" name="Google Shape;283;p46"/>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7"/>
              </a:rPr>
              <a:t>wwals.net</a:t>
            </a:r>
            <a:r>
              <a:rPr lang="en"/>
              <a:t> </a:t>
            </a:r>
            <a:fld id="{00000000-1234-1234-1234-123412341234}" type="slidenum">
              <a:rPr lang="en"/>
              <a:t>‹#›</a:t>
            </a:fld>
            <a:endParaRPr/>
          </a:p>
        </p:txBody>
      </p:sp>
      <p:sp>
        <p:nvSpPr>
          <p:cNvPr id="284" name="Google Shape;284;p46"/>
          <p:cNvSpPr txBox="1"/>
          <p:nvPr/>
        </p:nvSpPr>
        <p:spPr>
          <a:xfrm>
            <a:off x="218275" y="158750"/>
            <a:ext cx="8652000" cy="6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500">
                <a:solidFill>
                  <a:schemeClr val="dk1"/>
                </a:solidFill>
              </a:rPr>
              <a:t>Actually, Florida already desalinates</a:t>
            </a:r>
            <a:endParaRPr sz="1800">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7"/>
          <p:cNvSpPr txBox="1"/>
          <p:nvPr/>
        </p:nvSpPr>
        <p:spPr>
          <a:xfrm>
            <a:off x="224900" y="641625"/>
            <a:ext cx="8840700" cy="42267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Font typeface="Times New Roman"/>
              <a:buChar char="●"/>
            </a:pPr>
            <a:r>
              <a:rPr b="1" lang="en" sz="2200">
                <a:latin typeface="Times New Roman"/>
                <a:ea typeface="Times New Roman"/>
                <a:cs typeface="Times New Roman"/>
                <a:sym typeface="Times New Roman"/>
              </a:rPr>
              <a:t>WFNF: </a:t>
            </a:r>
            <a:endParaRPr b="1" sz="2200">
              <a:latin typeface="Times New Roman"/>
              <a:ea typeface="Times New Roman"/>
              <a:cs typeface="Times New Roman"/>
              <a:sym typeface="Times New Roman"/>
            </a:endParaRPr>
          </a:p>
          <a:p>
            <a:pPr indent="-368300" lvl="1" marL="914400" rtl="0" algn="l">
              <a:spcBef>
                <a:spcPts val="1000"/>
              </a:spcBef>
              <a:spcAft>
                <a:spcPts val="0"/>
              </a:spcAft>
              <a:buClr>
                <a:srgbClr val="000000"/>
              </a:buClr>
              <a:buSzPts val="2200"/>
              <a:buFont typeface="Times New Roman"/>
              <a:buChar char="○"/>
            </a:pPr>
            <a:r>
              <a:rPr lang="en" sz="2200">
                <a:latin typeface="Times New Roman"/>
                <a:ea typeface="Times New Roman"/>
                <a:cs typeface="Times New Roman"/>
                <a:sym typeface="Times New Roman"/>
              </a:rPr>
              <a:t>Only 40 mgd</a:t>
            </a:r>
            <a:endParaRPr sz="2200">
              <a:latin typeface="Times New Roman"/>
              <a:ea typeface="Times New Roman"/>
              <a:cs typeface="Times New Roman"/>
              <a:sym typeface="Times New Roman"/>
            </a:endParaRPr>
          </a:p>
          <a:p>
            <a:pPr indent="-368300" lvl="1" marL="914400" rtl="0" algn="l">
              <a:spcBef>
                <a:spcPts val="1000"/>
              </a:spcBef>
              <a:spcAft>
                <a:spcPts val="0"/>
              </a:spcAft>
              <a:buClr>
                <a:srgbClr val="000000"/>
              </a:buClr>
              <a:buSzPts val="2200"/>
              <a:buFont typeface="Times New Roman"/>
              <a:buChar char="○"/>
            </a:pPr>
            <a:r>
              <a:rPr lang="en" sz="2200">
                <a:latin typeface="Times New Roman"/>
                <a:ea typeface="Times New Roman"/>
                <a:cs typeface="Times New Roman"/>
                <a:sym typeface="Times New Roman"/>
              </a:rPr>
              <a:t>More than a dozen years to build</a:t>
            </a:r>
            <a:endParaRPr sz="2200">
              <a:latin typeface="Times New Roman"/>
              <a:ea typeface="Times New Roman"/>
              <a:cs typeface="Times New Roman"/>
              <a:sym typeface="Times New Roman"/>
            </a:endParaRPr>
          </a:p>
          <a:p>
            <a:pPr indent="-368300" lvl="1" marL="914400" rtl="0" algn="l">
              <a:spcBef>
                <a:spcPts val="1000"/>
              </a:spcBef>
              <a:spcAft>
                <a:spcPts val="0"/>
              </a:spcAft>
              <a:buClr>
                <a:srgbClr val="000000"/>
              </a:buClr>
              <a:buSzPts val="2200"/>
              <a:buFont typeface="Times New Roman"/>
              <a:buChar char="○"/>
            </a:pPr>
            <a:r>
              <a:rPr lang="en" sz="2200">
                <a:latin typeface="Times New Roman"/>
                <a:ea typeface="Times New Roman"/>
                <a:cs typeface="Times New Roman"/>
                <a:sym typeface="Times New Roman"/>
              </a:rPr>
              <a:t>Exports JAX water withdrawal problem to Suwannee Basin</a:t>
            </a:r>
            <a:endParaRPr sz="2200">
              <a:latin typeface="Times New Roman"/>
              <a:ea typeface="Times New Roman"/>
              <a:cs typeface="Times New Roman"/>
              <a:sym typeface="Times New Roman"/>
            </a:endParaRPr>
          </a:p>
          <a:p>
            <a:pPr indent="-368300" lvl="1" marL="914400" rtl="0" algn="l">
              <a:spcBef>
                <a:spcPts val="1000"/>
              </a:spcBef>
              <a:spcAft>
                <a:spcPts val="0"/>
              </a:spcAft>
              <a:buClr>
                <a:srgbClr val="000000"/>
              </a:buClr>
              <a:buSzPts val="2200"/>
              <a:buFont typeface="Times New Roman"/>
              <a:buChar char="○"/>
            </a:pPr>
            <a:r>
              <a:rPr lang="en" sz="2200">
                <a:latin typeface="Times New Roman"/>
                <a:ea typeface="Times New Roman"/>
                <a:cs typeface="Times New Roman"/>
                <a:sym typeface="Times New Roman"/>
              </a:rPr>
              <a:t>In the form of treated wastewater</a:t>
            </a:r>
            <a:endParaRPr sz="2200">
              <a:latin typeface="Times New Roman"/>
              <a:ea typeface="Times New Roman"/>
              <a:cs typeface="Times New Roman"/>
              <a:sym typeface="Times New Roman"/>
            </a:endParaRPr>
          </a:p>
          <a:p>
            <a:pPr indent="-368300" lvl="1" marL="914400" rtl="0" algn="l">
              <a:spcBef>
                <a:spcPts val="1000"/>
              </a:spcBef>
              <a:spcAft>
                <a:spcPts val="0"/>
              </a:spcAft>
              <a:buClr>
                <a:srgbClr val="000000"/>
              </a:buClr>
              <a:buSzPts val="2200"/>
              <a:buFont typeface="Times New Roman"/>
              <a:buChar char="○"/>
            </a:pPr>
            <a:r>
              <a:rPr b="1" lang="en" sz="2200">
                <a:latin typeface="Times New Roman"/>
                <a:ea typeface="Times New Roman"/>
                <a:cs typeface="Times New Roman"/>
                <a:sym typeface="Times New Roman"/>
              </a:rPr>
              <a:t>Huge engineering project prone to failures</a:t>
            </a:r>
            <a:endParaRPr b="1" sz="2200">
              <a:latin typeface="Times New Roman"/>
              <a:ea typeface="Times New Roman"/>
              <a:cs typeface="Times New Roman"/>
              <a:sym typeface="Times New Roman"/>
            </a:endParaRPr>
          </a:p>
          <a:p>
            <a:pPr indent="-368300" lvl="0" marL="457200" rtl="0" algn="l">
              <a:spcBef>
                <a:spcPts val="1000"/>
              </a:spcBef>
              <a:spcAft>
                <a:spcPts val="0"/>
              </a:spcAft>
              <a:buClr>
                <a:srgbClr val="000000"/>
              </a:buClr>
              <a:buSzPts val="2200"/>
              <a:buFont typeface="Times New Roman"/>
              <a:buChar char="●"/>
            </a:pPr>
            <a:r>
              <a:rPr b="1" lang="en" sz="2200">
                <a:latin typeface="Times New Roman"/>
                <a:ea typeface="Times New Roman"/>
                <a:cs typeface="Times New Roman"/>
                <a:sym typeface="Times New Roman"/>
              </a:rPr>
              <a:t>Desalination:</a:t>
            </a:r>
            <a:endParaRPr b="1" sz="2200">
              <a:latin typeface="Times New Roman"/>
              <a:ea typeface="Times New Roman"/>
              <a:cs typeface="Times New Roman"/>
              <a:sym typeface="Times New Roman"/>
            </a:endParaRPr>
          </a:p>
          <a:p>
            <a:pPr indent="-368300" lvl="1" marL="914400" rtl="0" algn="l">
              <a:spcBef>
                <a:spcPts val="1000"/>
              </a:spcBef>
              <a:spcAft>
                <a:spcPts val="0"/>
              </a:spcAft>
              <a:buClr>
                <a:srgbClr val="000000"/>
              </a:buClr>
              <a:buSzPts val="2200"/>
              <a:buFont typeface="Times New Roman"/>
              <a:buChar char="○"/>
            </a:pPr>
            <a:r>
              <a:rPr b="1" lang="en" sz="2200">
                <a:latin typeface="Times New Roman"/>
                <a:ea typeface="Times New Roman"/>
                <a:cs typeface="Times New Roman"/>
                <a:sym typeface="Times New Roman"/>
              </a:rPr>
              <a:t>Could be many distributed desalination plants</a:t>
            </a:r>
            <a:endParaRPr b="1" sz="2200">
              <a:latin typeface="Times New Roman"/>
              <a:ea typeface="Times New Roman"/>
              <a:cs typeface="Times New Roman"/>
              <a:sym typeface="Times New Roman"/>
            </a:endParaRPr>
          </a:p>
          <a:p>
            <a:pPr indent="-368300" lvl="1" marL="914400" rtl="0" algn="l">
              <a:spcBef>
                <a:spcPts val="1000"/>
              </a:spcBef>
              <a:spcAft>
                <a:spcPts val="1000"/>
              </a:spcAft>
              <a:buClr>
                <a:srgbClr val="000000"/>
              </a:buClr>
              <a:buSzPts val="2200"/>
              <a:buFont typeface="Times New Roman"/>
              <a:buChar char="○"/>
            </a:pPr>
            <a:r>
              <a:rPr b="1" lang="en" sz="2200">
                <a:latin typeface="Times New Roman"/>
                <a:ea typeface="Times New Roman"/>
                <a:cs typeface="Times New Roman"/>
                <a:sym typeface="Times New Roman"/>
              </a:rPr>
              <a:t>Why not </a:t>
            </a:r>
            <a:r>
              <a:rPr b="1" lang="en" sz="2200" u="sng">
                <a:solidFill>
                  <a:schemeClr val="hlink"/>
                </a:solidFill>
                <a:latin typeface="Times New Roman"/>
                <a:ea typeface="Times New Roman"/>
                <a:cs typeface="Times New Roman"/>
                <a:sym typeface="Times New Roman"/>
                <a:hlinkClick r:id="rId3"/>
              </a:rPr>
              <a:t>all 120 mgd</a:t>
            </a:r>
            <a:r>
              <a:rPr b="1" lang="en" sz="2200">
                <a:latin typeface="Times New Roman"/>
                <a:ea typeface="Times New Roman"/>
                <a:cs typeface="Times New Roman"/>
                <a:sym typeface="Times New Roman"/>
              </a:rPr>
              <a:t> for JEA Drinking Water Service Areas?</a:t>
            </a:r>
            <a:endParaRPr b="1" sz="2200">
              <a:latin typeface="Times New Roman"/>
              <a:ea typeface="Times New Roman"/>
              <a:cs typeface="Times New Roman"/>
              <a:sym typeface="Times New Roman"/>
            </a:endParaRPr>
          </a:p>
        </p:txBody>
      </p:sp>
      <p:sp>
        <p:nvSpPr>
          <p:cNvPr id="290" name="Google Shape;290;p47"/>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
        <p:nvSpPr>
          <p:cNvPr id="291" name="Google Shape;291;p47"/>
          <p:cNvSpPr txBox="1"/>
          <p:nvPr/>
        </p:nvSpPr>
        <p:spPr>
          <a:xfrm>
            <a:off x="0" y="158750"/>
            <a:ext cx="9108300" cy="66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dk1"/>
                </a:solidFill>
              </a:rPr>
              <a:t>Desalination could </a:t>
            </a:r>
            <a:r>
              <a:rPr b="1" lang="en" sz="2500">
                <a:solidFill>
                  <a:schemeClr val="dk1"/>
                </a:solidFill>
              </a:rPr>
              <a:t>eliminate</a:t>
            </a:r>
            <a:r>
              <a:rPr lang="en" sz="2500">
                <a:solidFill>
                  <a:schemeClr val="dk1"/>
                </a:solidFill>
              </a:rPr>
              <a:t> Jacksonville’s water withdrawals</a:t>
            </a:r>
            <a:endParaRPr sz="25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8"/>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297" name="Google Shape;297;p48"/>
          <p:cNvSpPr txBox="1"/>
          <p:nvPr/>
        </p:nvSpPr>
        <p:spPr>
          <a:xfrm>
            <a:off x="243975" y="206850"/>
            <a:ext cx="8741100" cy="45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SRWMD and SJRWMD reasons for rejecting desalination</a:t>
            </a:r>
            <a:endParaRPr b="1" sz="1800"/>
          </a:p>
          <a:p>
            <a:pPr indent="0" lvl="0" marL="0" rtl="0" algn="ctr">
              <a:spcBef>
                <a:spcPts val="1000"/>
              </a:spcBef>
              <a:spcAft>
                <a:spcPts val="0"/>
              </a:spcAft>
              <a:buNone/>
            </a:pPr>
            <a:r>
              <a:rPr lang="en" sz="1800" u="sng">
                <a:solidFill>
                  <a:schemeClr val="hlink"/>
                </a:solidFill>
                <a:hlinkClick r:id="rId4"/>
              </a:rPr>
              <a:t>https://wwals.net/?p=69648</a:t>
            </a:r>
            <a:r>
              <a:rPr lang="en" sz="1800"/>
              <a:t> </a:t>
            </a:r>
            <a:endParaRPr sz="1800"/>
          </a:p>
          <a:p>
            <a:pPr indent="-342900" lvl="0" marL="457200" rtl="0" algn="l">
              <a:lnSpc>
                <a:spcPct val="115000"/>
              </a:lnSpc>
              <a:spcBef>
                <a:spcPts val="1000"/>
              </a:spcBef>
              <a:spcAft>
                <a:spcPts val="0"/>
              </a:spcAft>
              <a:buSzPts val="1800"/>
              <a:buFont typeface="Open Sans"/>
              <a:buChar char="●"/>
            </a:pPr>
            <a:r>
              <a:rPr i="1" lang="en" sz="1800">
                <a:highlight>
                  <a:srgbClr val="FFFFFF"/>
                </a:highlight>
                <a:latin typeface="Open Sans"/>
                <a:ea typeface="Open Sans"/>
                <a:cs typeface="Open Sans"/>
                <a:sym typeface="Open Sans"/>
              </a:rPr>
              <a:t>High capital and operation and maintenance cost, partly due to the treatment process itself, and partly due to the high cost of brine disposal,</a:t>
            </a:r>
            <a:endParaRPr i="1" sz="1800">
              <a:highlight>
                <a:srgbClr val="FFFFFF"/>
              </a:highlight>
              <a:latin typeface="Open Sans"/>
              <a:ea typeface="Open Sans"/>
              <a:cs typeface="Open Sans"/>
              <a:sym typeface="Open Sans"/>
            </a:endParaRPr>
          </a:p>
          <a:p>
            <a:pPr indent="-349250" lvl="1" marL="914400" rtl="0" algn="l">
              <a:lnSpc>
                <a:spcPct val="115000"/>
              </a:lnSpc>
              <a:spcBef>
                <a:spcPts val="1000"/>
              </a:spcBef>
              <a:spcAft>
                <a:spcPts val="0"/>
              </a:spcAft>
              <a:buSzPts val="1900"/>
              <a:buFont typeface="Open Sans"/>
              <a:buChar char="○"/>
            </a:pPr>
            <a:r>
              <a:rPr lang="en" sz="1900">
                <a:highlight>
                  <a:srgbClr val="FFFFFF"/>
                </a:highlight>
                <a:latin typeface="Open Sans"/>
                <a:ea typeface="Open Sans"/>
                <a:cs typeface="Open Sans"/>
                <a:sym typeface="Open Sans"/>
              </a:rPr>
              <a:t>Desalination costs have dropped and should continue over the dozen-year timeframe of WFNF.</a:t>
            </a:r>
            <a:endParaRPr sz="1900">
              <a:highlight>
                <a:srgbClr val="FFFFFF"/>
              </a:highlight>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i="1" lang="en" sz="1800">
                <a:highlight>
                  <a:srgbClr val="FFFFFF"/>
                </a:highlight>
                <a:latin typeface="Open Sans"/>
                <a:ea typeface="Open Sans"/>
                <a:cs typeface="Open Sans"/>
                <a:sym typeface="Open Sans"/>
              </a:rPr>
              <a:t>Managing brine disposal incurs significant technical and regulatory challenges,</a:t>
            </a:r>
            <a:endParaRPr i="1" sz="1800">
              <a:highlight>
                <a:srgbClr val="FFFFFF"/>
              </a:highlight>
              <a:latin typeface="Open Sans"/>
              <a:ea typeface="Open Sans"/>
              <a:cs typeface="Open Sans"/>
              <a:sym typeface="Open Sans"/>
            </a:endParaRPr>
          </a:p>
          <a:p>
            <a:pPr indent="-349250" lvl="1" marL="914400" rtl="0" algn="l">
              <a:lnSpc>
                <a:spcPct val="115000"/>
              </a:lnSpc>
              <a:spcBef>
                <a:spcPts val="1000"/>
              </a:spcBef>
              <a:spcAft>
                <a:spcPts val="1000"/>
              </a:spcAft>
              <a:buSzPts val="1900"/>
              <a:buFont typeface="Open Sans"/>
              <a:buChar char="○"/>
            </a:pPr>
            <a:r>
              <a:rPr lang="en" sz="1900">
                <a:highlight>
                  <a:srgbClr val="FFFFFF"/>
                </a:highlight>
                <a:latin typeface="Open Sans"/>
                <a:ea typeface="Open Sans"/>
                <a:cs typeface="Open Sans"/>
                <a:sym typeface="Open Sans"/>
              </a:rPr>
              <a:t>Numerous desalination plants around the world manage brine, including 41 in the </a:t>
            </a:r>
            <a:r>
              <a:rPr lang="en" sz="1900" u="sng">
                <a:solidFill>
                  <a:schemeClr val="hlink"/>
                </a:solidFill>
                <a:highlight>
                  <a:srgbClr val="FFFFFF"/>
                </a:highlight>
                <a:latin typeface="Open Sans"/>
                <a:ea typeface="Open Sans"/>
                <a:cs typeface="Open Sans"/>
                <a:sym typeface="Open Sans"/>
                <a:hlinkClick r:id="rId5"/>
              </a:rPr>
              <a:t>South Florida Water Management District (SFWMD)</a:t>
            </a:r>
            <a:r>
              <a:rPr lang="en" sz="1900">
                <a:highlight>
                  <a:srgbClr val="FFFFFF"/>
                </a:highlight>
                <a:latin typeface="Open Sans"/>
                <a:ea typeface="Open Sans"/>
                <a:cs typeface="Open Sans"/>
                <a:sym typeface="Open Sans"/>
              </a:rPr>
              <a:t> that produce about 292 million gallons a day of drinking water. JEA says JAX uses 120 mgd.</a:t>
            </a:r>
            <a:endParaRPr b="1" i="1" sz="19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9"/>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303" name="Google Shape;303;p49"/>
          <p:cNvSpPr txBox="1"/>
          <p:nvPr/>
        </p:nvSpPr>
        <p:spPr>
          <a:xfrm>
            <a:off x="190950" y="190950"/>
            <a:ext cx="8794200" cy="45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rPr>
              <a:t>Continued: </a:t>
            </a:r>
            <a:r>
              <a:rPr b="1" lang="en" sz="1800">
                <a:solidFill>
                  <a:schemeClr val="dk1"/>
                </a:solidFill>
              </a:rPr>
              <a:t>SRWMD and SJRWMD reasons for rejecting desalination</a:t>
            </a:r>
            <a:endParaRPr sz="1900">
              <a:solidFill>
                <a:srgbClr val="1B1B1B"/>
              </a:solidFill>
              <a:highlight>
                <a:srgbClr val="FFFFFF"/>
              </a:highlight>
              <a:latin typeface="Open Sans"/>
              <a:ea typeface="Open Sans"/>
              <a:cs typeface="Open Sans"/>
              <a:sym typeface="Open Sans"/>
            </a:endParaRPr>
          </a:p>
          <a:p>
            <a:pPr indent="-342900" lvl="0" marL="457200" rtl="0" algn="l">
              <a:lnSpc>
                <a:spcPct val="115000"/>
              </a:lnSpc>
              <a:spcBef>
                <a:spcPts val="1000"/>
              </a:spcBef>
              <a:spcAft>
                <a:spcPts val="0"/>
              </a:spcAft>
              <a:buClr>
                <a:srgbClr val="000000"/>
              </a:buClr>
              <a:buSzPts val="1800"/>
              <a:buFont typeface="Open Sans"/>
              <a:buChar char="●"/>
            </a:pPr>
            <a:r>
              <a:rPr i="1" lang="en" sz="1800">
                <a:highlight>
                  <a:srgbClr val="FFFFFF"/>
                </a:highlight>
                <a:latin typeface="Open Sans"/>
                <a:ea typeface="Open Sans"/>
                <a:cs typeface="Open Sans"/>
                <a:sym typeface="Open Sans"/>
              </a:rPr>
              <a:t>Replacement of all four participating utility groundwater pumping with desalinated seawater would not meet the full MFL requirements, and</a:t>
            </a:r>
            <a:endParaRPr i="1" sz="1800">
              <a:highlight>
                <a:srgbClr val="FFFFFF"/>
              </a:highlight>
              <a:latin typeface="Open Sans"/>
              <a:ea typeface="Open Sans"/>
              <a:cs typeface="Open Sans"/>
              <a:sym typeface="Open Sans"/>
            </a:endParaRPr>
          </a:p>
          <a:p>
            <a:pPr indent="-349250" lvl="1" marL="914400" rtl="0" algn="l">
              <a:lnSpc>
                <a:spcPct val="115000"/>
              </a:lnSpc>
              <a:spcBef>
                <a:spcPts val="1000"/>
              </a:spcBef>
              <a:spcAft>
                <a:spcPts val="0"/>
              </a:spcAft>
              <a:buClr>
                <a:srgbClr val="000000"/>
              </a:buClr>
              <a:buSzPts val="1900"/>
              <a:buFont typeface="Open Sans"/>
              <a:buChar char="○"/>
            </a:pPr>
            <a:r>
              <a:rPr lang="en" sz="1900">
                <a:highlight>
                  <a:srgbClr val="FFFFFF"/>
                </a:highlight>
                <a:latin typeface="Open Sans"/>
                <a:ea typeface="Open Sans"/>
                <a:cs typeface="Open Sans"/>
                <a:sym typeface="Open Sans"/>
              </a:rPr>
              <a:t>Table ES.2 on page 7 says about desalination that, “Full MFL goals could be met based on current modeling and careful selection/design of recharge sites and methods”.</a:t>
            </a:r>
            <a:endParaRPr i="1" sz="1900">
              <a:highlight>
                <a:srgbClr val="FFFFFF"/>
              </a:highlight>
              <a:latin typeface="Open Sans"/>
              <a:ea typeface="Open Sans"/>
              <a:cs typeface="Open Sans"/>
              <a:sym typeface="Open Sans"/>
            </a:endParaRPr>
          </a:p>
          <a:p>
            <a:pPr indent="-342900" lvl="0" marL="457200" rtl="0" algn="l">
              <a:lnSpc>
                <a:spcPct val="100000"/>
              </a:lnSpc>
              <a:spcBef>
                <a:spcPts val="1000"/>
              </a:spcBef>
              <a:spcAft>
                <a:spcPts val="0"/>
              </a:spcAft>
              <a:buClr>
                <a:srgbClr val="000000"/>
              </a:buClr>
              <a:buSzPts val="1800"/>
              <a:buFont typeface="Open Sans"/>
              <a:buChar char="●"/>
            </a:pPr>
            <a:r>
              <a:rPr i="1" lang="en" sz="1800">
                <a:highlight>
                  <a:srgbClr val="FFFFFF"/>
                </a:highlight>
                <a:latin typeface="Open Sans"/>
                <a:ea typeface="Open Sans"/>
                <a:cs typeface="Open Sans"/>
                <a:sym typeface="Open Sans"/>
              </a:rPr>
              <a:t>Ocean desalination does not address the requirements of Senate Bill 64 to put reclaimed water to beneficial use.</a:t>
            </a:r>
            <a:endParaRPr i="1" sz="1800">
              <a:highlight>
                <a:srgbClr val="FFFFFF"/>
              </a:highlight>
              <a:latin typeface="Open Sans"/>
              <a:ea typeface="Open Sans"/>
              <a:cs typeface="Open Sans"/>
              <a:sym typeface="Open Sans"/>
            </a:endParaRPr>
          </a:p>
          <a:p>
            <a:pPr indent="-349250" lvl="1" marL="914400" rtl="0" algn="l">
              <a:lnSpc>
                <a:spcPct val="100000"/>
              </a:lnSpc>
              <a:spcBef>
                <a:spcPts val="1000"/>
              </a:spcBef>
              <a:spcAft>
                <a:spcPts val="0"/>
              </a:spcAft>
              <a:buClr>
                <a:srgbClr val="000000"/>
              </a:buClr>
              <a:buSzPts val="1900"/>
              <a:buFont typeface="Open Sans"/>
              <a:buChar char="○"/>
            </a:pPr>
            <a:r>
              <a:rPr b="1" lang="en" sz="1900" u="sng">
                <a:solidFill>
                  <a:schemeClr val="hlink"/>
                </a:solidFill>
                <a:highlight>
                  <a:srgbClr val="FFFFFF"/>
                </a:highlight>
                <a:latin typeface="Open Sans"/>
                <a:ea typeface="Open Sans"/>
                <a:cs typeface="Open Sans"/>
                <a:sym typeface="Open Sans"/>
                <a:hlinkClick r:id="rId4"/>
              </a:rPr>
              <a:t>SB 64</a:t>
            </a:r>
            <a:r>
              <a:rPr b="1" lang="en" sz="1900">
                <a:highlight>
                  <a:srgbClr val="FFFFFF"/>
                </a:highlight>
                <a:latin typeface="Open Sans"/>
                <a:ea typeface="Open Sans"/>
                <a:cs typeface="Open Sans"/>
                <a:sym typeface="Open Sans"/>
              </a:rPr>
              <a:t> is JEA’s problem, not a problem of the Suwannee River Basin.</a:t>
            </a:r>
            <a:endParaRPr b="1" sz="1900">
              <a:highlight>
                <a:srgbClr val="FFFFFF"/>
              </a:highlight>
              <a:latin typeface="Open Sans"/>
              <a:ea typeface="Open Sans"/>
              <a:cs typeface="Open Sans"/>
              <a:sym typeface="Open Sans"/>
            </a:endParaRPr>
          </a:p>
          <a:p>
            <a:pPr indent="-349250" lvl="1" marL="914400" rtl="0" algn="l">
              <a:lnSpc>
                <a:spcPct val="100000"/>
              </a:lnSpc>
              <a:spcBef>
                <a:spcPts val="1000"/>
              </a:spcBef>
              <a:spcAft>
                <a:spcPts val="0"/>
              </a:spcAft>
              <a:buClr>
                <a:schemeClr val="dk1"/>
              </a:buClr>
              <a:buSzPts val="1900"/>
              <a:buFont typeface="Open Sans"/>
              <a:buChar char="○"/>
            </a:pPr>
            <a:r>
              <a:rPr lang="en" sz="1900">
                <a:highlight>
                  <a:srgbClr val="FFFFFF"/>
                </a:highlight>
                <a:latin typeface="Open Sans"/>
                <a:ea typeface="Open Sans"/>
                <a:cs typeface="Open Sans"/>
                <a:sym typeface="Open Sans"/>
              </a:rPr>
              <a:t>It says treated wastewater can’t go into rivers starting 2032</a:t>
            </a:r>
            <a:endParaRPr sz="1900">
              <a:highlight>
                <a:srgbClr val="FFFFFF"/>
              </a:highlight>
              <a:latin typeface="Open Sans"/>
              <a:ea typeface="Open Sans"/>
              <a:cs typeface="Open Sans"/>
              <a:sym typeface="Open Sans"/>
            </a:endParaRPr>
          </a:p>
          <a:p>
            <a:pPr indent="-349250" lvl="1" marL="914400" rtl="0" algn="l">
              <a:lnSpc>
                <a:spcPct val="115000"/>
              </a:lnSpc>
              <a:spcBef>
                <a:spcPts val="1000"/>
              </a:spcBef>
              <a:spcAft>
                <a:spcPts val="0"/>
              </a:spcAft>
              <a:buClr>
                <a:schemeClr val="dk1"/>
              </a:buClr>
              <a:buSzPts val="1900"/>
              <a:buFont typeface="Open Sans"/>
              <a:buChar char="○"/>
            </a:pPr>
            <a:r>
              <a:rPr lang="en" sz="1900">
                <a:highlight>
                  <a:srgbClr val="FFFFFF"/>
                </a:highlight>
                <a:latin typeface="Open Sans"/>
                <a:ea typeface="Open Sans"/>
                <a:cs typeface="Open Sans"/>
                <a:sym typeface="Open Sans"/>
              </a:rPr>
              <a:t>With a loophole for what WFNF proposes to do.</a:t>
            </a:r>
            <a:endParaRPr sz="1900">
              <a:highlight>
                <a:srgbClr val="FFFFFF"/>
              </a:highlight>
              <a:latin typeface="Open Sans"/>
              <a:ea typeface="Open Sans"/>
              <a:cs typeface="Open Sans"/>
              <a:sym typeface="Open Sans"/>
            </a:endParaRPr>
          </a:p>
          <a:p>
            <a:pPr indent="0" lvl="0" marL="0" rtl="0" algn="l">
              <a:spcBef>
                <a:spcPts val="1000"/>
              </a:spcBef>
              <a:spcAft>
                <a:spcPts val="0"/>
              </a:spcAft>
              <a:buNone/>
            </a:pPr>
            <a:r>
              <a:t/>
            </a:r>
            <a:endParaRPr sz="1800">
              <a:solidFill>
                <a:schemeClr val="dk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0"/>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309" name="Google Shape;309;p50"/>
          <p:cNvSpPr txBox="1"/>
          <p:nvPr/>
        </p:nvSpPr>
        <p:spPr>
          <a:xfrm>
            <a:off x="217450" y="159125"/>
            <a:ext cx="8740800" cy="45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u="sng">
                <a:solidFill>
                  <a:schemeClr val="hlink"/>
                </a:solidFill>
                <a:hlinkClick r:id="rId4"/>
              </a:rPr>
              <a:t>https://wwals.net/issues/wfnf</a:t>
            </a:r>
            <a:r>
              <a:rPr b="1" lang="en" sz="3000">
                <a:solidFill>
                  <a:schemeClr val="dk2"/>
                </a:solidFill>
              </a:rPr>
              <a:t> </a:t>
            </a:r>
            <a:endParaRPr b="1" sz="3000">
              <a:solidFill>
                <a:schemeClr val="dk2"/>
              </a:solidFill>
            </a:endParaRPr>
          </a:p>
          <a:p>
            <a:pPr indent="0" lvl="0" marL="0" rtl="0" algn="l">
              <a:spcBef>
                <a:spcPts val="0"/>
              </a:spcBef>
              <a:spcAft>
                <a:spcPts val="0"/>
              </a:spcAft>
              <a:buNone/>
            </a:pPr>
            <a:r>
              <a:t/>
            </a:r>
            <a:endParaRPr sz="2400"/>
          </a:p>
          <a:p>
            <a:pPr indent="0" lvl="0" marL="0" rtl="0" algn="l">
              <a:lnSpc>
                <a:spcPct val="115000"/>
              </a:lnSpc>
              <a:spcBef>
                <a:spcPts val="0"/>
              </a:spcBef>
              <a:spcAft>
                <a:spcPts val="0"/>
              </a:spcAft>
              <a:buNone/>
            </a:pPr>
            <a:r>
              <a:rPr lang="en" sz="2400"/>
              <a:t>See the above web page for:</a:t>
            </a:r>
            <a:endParaRPr sz="2400"/>
          </a:p>
          <a:p>
            <a:pPr indent="-381000" lvl="0" marL="457200" rtl="0" algn="l">
              <a:lnSpc>
                <a:spcPct val="115000"/>
              </a:lnSpc>
              <a:spcBef>
                <a:spcPts val="0"/>
              </a:spcBef>
              <a:spcAft>
                <a:spcPts val="0"/>
              </a:spcAft>
              <a:buSzPts val="2400"/>
              <a:buChar char="●"/>
            </a:pPr>
            <a:r>
              <a:rPr lang="en" sz="2400"/>
              <a:t>Who to ask</a:t>
            </a:r>
            <a:endParaRPr sz="2400"/>
          </a:p>
          <a:p>
            <a:pPr indent="-381000" lvl="0" marL="457200" rtl="0" algn="l">
              <a:lnSpc>
                <a:spcPct val="115000"/>
              </a:lnSpc>
              <a:spcBef>
                <a:spcPts val="0"/>
              </a:spcBef>
              <a:spcAft>
                <a:spcPts val="0"/>
              </a:spcAft>
              <a:buSzPts val="2400"/>
              <a:buFont typeface="Open Sans"/>
              <a:buChar char="●"/>
            </a:pPr>
            <a:r>
              <a:rPr lang="en" sz="2400" u="sng">
                <a:solidFill>
                  <a:srgbClr val="21759B"/>
                </a:solidFill>
                <a:highlight>
                  <a:srgbClr val="FFFFFF"/>
                </a:highlight>
                <a:latin typeface="Open Sans"/>
                <a:ea typeface="Open Sans"/>
                <a:cs typeface="Open Sans"/>
                <a:sym typeface="Open Sans"/>
                <a:hlinkClick r:id="rId5">
                  <a:extLst>
                    <a:ext uri="{A12FA001-AC4F-418D-AE19-62706E023703}">
                      <ahyp:hlinkClr val="tx"/>
                    </a:ext>
                  </a:extLst>
                </a:hlinkClick>
              </a:rPr>
              <a:t>Why Not WFNF</a:t>
            </a:r>
            <a:endParaRPr sz="2400">
              <a:solidFill>
                <a:srgbClr val="444444"/>
              </a:solidFill>
              <a:highlight>
                <a:srgbClr val="FFFFFF"/>
              </a:highlight>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 sz="2400" u="sng">
                <a:solidFill>
                  <a:srgbClr val="21759B"/>
                </a:solidFill>
                <a:highlight>
                  <a:srgbClr val="FFFFFF"/>
                </a:highlight>
                <a:latin typeface="Open Sans"/>
                <a:ea typeface="Open Sans"/>
                <a:cs typeface="Open Sans"/>
                <a:sym typeface="Open Sans"/>
                <a:hlinkClick r:id="rId6">
                  <a:extLst>
                    <a:ext uri="{A12FA001-AC4F-418D-AE19-62706E023703}">
                      <ahyp:hlinkClr val="tx"/>
                    </a:ext>
                  </a:extLst>
                </a:hlinkClick>
              </a:rPr>
              <a:t>Upcoming meetings</a:t>
            </a:r>
            <a:endParaRPr sz="2400">
              <a:solidFill>
                <a:srgbClr val="444444"/>
              </a:solidFill>
              <a:highlight>
                <a:srgbClr val="FFFFFF"/>
              </a:highlight>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 sz="2400" u="sng">
                <a:solidFill>
                  <a:srgbClr val="21759B"/>
                </a:solidFill>
                <a:highlight>
                  <a:srgbClr val="FFFFFF"/>
                </a:highlight>
                <a:latin typeface="Open Sans"/>
                <a:ea typeface="Open Sans"/>
                <a:cs typeface="Open Sans"/>
                <a:sym typeface="Open Sans"/>
                <a:hlinkClick r:id="rId7">
                  <a:extLst>
                    <a:ext uri="{A12FA001-AC4F-418D-AE19-62706E023703}">
                      <ahyp:hlinkClr val="tx"/>
                    </a:ext>
                  </a:extLst>
                </a:hlinkClick>
              </a:rPr>
              <a:t>Government bodies against</a:t>
            </a:r>
            <a:endParaRPr sz="2400">
              <a:solidFill>
                <a:srgbClr val="444444"/>
              </a:solidFill>
              <a:highlight>
                <a:srgbClr val="FFFFFF"/>
              </a:highlight>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 sz="2400" u="sng">
                <a:solidFill>
                  <a:srgbClr val="21759B"/>
                </a:solidFill>
                <a:highlight>
                  <a:srgbClr val="FFFFFF"/>
                </a:highlight>
                <a:latin typeface="Open Sans"/>
                <a:ea typeface="Open Sans"/>
                <a:cs typeface="Open Sans"/>
                <a:sym typeface="Open Sans"/>
                <a:hlinkClick r:id="rId8">
                  <a:extLst>
                    <a:ext uri="{A12FA001-AC4F-418D-AE19-62706E023703}">
                      <ahyp:hlinkClr val="tx"/>
                    </a:ext>
                  </a:extLst>
                </a:hlinkClick>
              </a:rPr>
              <a:t>How to Comment</a:t>
            </a:r>
            <a:endParaRPr sz="2400">
              <a:solidFill>
                <a:srgbClr val="444444"/>
              </a:solidFill>
              <a:highlight>
                <a:srgbClr val="FFFFFF"/>
              </a:highlight>
              <a:latin typeface="Open Sans"/>
              <a:ea typeface="Open Sans"/>
              <a:cs typeface="Open Sans"/>
              <a:sym typeface="Open Sans"/>
            </a:endParaRPr>
          </a:p>
          <a:p>
            <a:pPr indent="-381000" lvl="0" marL="457200" rtl="0" algn="l">
              <a:lnSpc>
                <a:spcPct val="115000"/>
              </a:lnSpc>
              <a:spcBef>
                <a:spcPts val="0"/>
              </a:spcBef>
              <a:spcAft>
                <a:spcPts val="0"/>
              </a:spcAft>
              <a:buSzPts val="2400"/>
              <a:buFont typeface="Open Sans"/>
              <a:buChar char="●"/>
            </a:pPr>
            <a:r>
              <a:rPr lang="en" sz="2400" u="sng">
                <a:solidFill>
                  <a:srgbClr val="21759B"/>
                </a:solidFill>
                <a:highlight>
                  <a:srgbClr val="FFFFFF"/>
                </a:highlight>
                <a:latin typeface="Open Sans"/>
                <a:ea typeface="Open Sans"/>
                <a:cs typeface="Open Sans"/>
                <a:sym typeface="Open Sans"/>
                <a:hlinkClick r:id="rId9">
                  <a:extLst>
                    <a:ext uri="{A12FA001-AC4F-418D-AE19-62706E023703}">
                      <ahyp:hlinkClr val="tx"/>
                    </a:ext>
                  </a:extLst>
                </a:hlinkClick>
              </a:rPr>
              <a:t>Background</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solidFill>
                <a:schemeClr val="dk2"/>
              </a:solidFill>
            </a:endParaRPr>
          </a:p>
          <a:p>
            <a:pPr indent="0" lvl="0" marL="0" rtl="0" algn="ctr">
              <a:spcBef>
                <a:spcPts val="0"/>
              </a:spcBef>
              <a:spcAft>
                <a:spcPts val="0"/>
              </a:spcAft>
              <a:buNone/>
            </a:pPr>
            <a:r>
              <a:t/>
            </a:r>
            <a:endParaRPr sz="2400">
              <a:solidFill>
                <a:schemeClr val="dk2"/>
              </a:solidFill>
            </a:endParaRPr>
          </a:p>
        </p:txBody>
      </p:sp>
      <p:pic>
        <p:nvPicPr>
          <p:cNvPr id="310" name="Google Shape;310;p50"/>
          <p:cNvPicPr preferRelativeResize="0"/>
          <p:nvPr/>
        </p:nvPicPr>
        <p:blipFill>
          <a:blip r:embed="rId10">
            <a:alphaModFix/>
          </a:blip>
          <a:stretch>
            <a:fillRect/>
          </a:stretch>
        </p:blipFill>
        <p:spPr>
          <a:xfrm>
            <a:off x="5733199" y="1123950"/>
            <a:ext cx="2886075" cy="2895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1"/>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316" name="Google Shape;316;p51"/>
          <p:cNvSpPr txBox="1"/>
          <p:nvPr/>
        </p:nvSpPr>
        <p:spPr>
          <a:xfrm>
            <a:off x="275800" y="228025"/>
            <a:ext cx="8672100" cy="442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b="1" lang="en" sz="2350">
                <a:solidFill>
                  <a:srgbClr val="080809"/>
                </a:solidFill>
                <a:highlight>
                  <a:srgbClr val="FFFFFF"/>
                </a:highlight>
              </a:rPr>
              <a:t>Ways</a:t>
            </a:r>
            <a:r>
              <a:rPr b="1" lang="en" sz="2350">
                <a:solidFill>
                  <a:srgbClr val="080809"/>
                </a:solidFill>
                <a:highlight>
                  <a:srgbClr val="FFFFFF"/>
                </a:highlight>
              </a:rPr>
              <a:t> to make public comments</a:t>
            </a:r>
            <a:endParaRPr b="1" sz="2350">
              <a:solidFill>
                <a:srgbClr val="080809"/>
              </a:solidFill>
              <a:highlight>
                <a:srgbClr val="FFFFFF"/>
              </a:highlight>
            </a:endParaRPr>
          </a:p>
          <a:p>
            <a:pPr indent="-355600" lvl="0" marL="457200" rtl="0" algn="l">
              <a:lnSpc>
                <a:spcPct val="115000"/>
              </a:lnSpc>
              <a:spcBef>
                <a:spcPts val="600"/>
              </a:spcBef>
              <a:spcAft>
                <a:spcPts val="0"/>
              </a:spcAft>
              <a:buClr>
                <a:srgbClr val="080809"/>
              </a:buClr>
              <a:buSzPts val="2000"/>
              <a:buChar char="●"/>
            </a:pPr>
            <a:r>
              <a:rPr b="1" lang="en" sz="2000">
                <a:solidFill>
                  <a:srgbClr val="080809"/>
                </a:solidFill>
                <a:highlight>
                  <a:srgbClr val="FFFFFF"/>
                </a:highlight>
              </a:rPr>
              <a:t>Social media</a:t>
            </a:r>
            <a:r>
              <a:rPr lang="en" sz="2000">
                <a:solidFill>
                  <a:srgbClr val="080809"/>
                </a:solidFill>
                <a:highlight>
                  <a:srgbClr val="FFFFFF"/>
                </a:highlight>
              </a:rPr>
              <a:t> does not count in the public record,</a:t>
            </a:r>
            <a:endParaRPr sz="2000">
              <a:solidFill>
                <a:srgbClr val="080809"/>
              </a:solidFill>
              <a:highlight>
                <a:srgbClr val="FFFFFF"/>
              </a:highlight>
            </a:endParaRPr>
          </a:p>
          <a:p>
            <a:pPr indent="-355600" lvl="1" marL="914400" rtl="0" algn="l">
              <a:lnSpc>
                <a:spcPct val="115000"/>
              </a:lnSpc>
              <a:spcBef>
                <a:spcPts val="0"/>
              </a:spcBef>
              <a:spcAft>
                <a:spcPts val="0"/>
              </a:spcAft>
              <a:buClr>
                <a:srgbClr val="080809"/>
              </a:buClr>
              <a:buSzPts val="2000"/>
              <a:buChar char="○"/>
            </a:pPr>
            <a:r>
              <a:rPr lang="en" sz="2000">
                <a:solidFill>
                  <a:srgbClr val="080809"/>
                </a:solidFill>
                <a:highlight>
                  <a:srgbClr val="FFFFFF"/>
                </a:highlight>
              </a:rPr>
              <a:t>But can be good for getting people involved.</a:t>
            </a:r>
            <a:endParaRPr sz="2000">
              <a:solidFill>
                <a:srgbClr val="080809"/>
              </a:solidFill>
              <a:highlight>
                <a:srgbClr val="FFFFFF"/>
              </a:highlight>
            </a:endParaRPr>
          </a:p>
          <a:p>
            <a:pPr indent="-355600" lvl="0" marL="457200" rtl="0" algn="l">
              <a:lnSpc>
                <a:spcPct val="115000"/>
              </a:lnSpc>
              <a:spcBef>
                <a:spcPts val="0"/>
              </a:spcBef>
              <a:spcAft>
                <a:spcPts val="0"/>
              </a:spcAft>
              <a:buClr>
                <a:srgbClr val="080809"/>
              </a:buClr>
              <a:buSzPts val="2000"/>
              <a:buChar char="●"/>
            </a:pPr>
            <a:r>
              <a:rPr b="1" lang="en" sz="2000">
                <a:solidFill>
                  <a:srgbClr val="080809"/>
                </a:solidFill>
                <a:highlight>
                  <a:srgbClr val="FFFFFF"/>
                </a:highlight>
              </a:rPr>
              <a:t>In person</a:t>
            </a:r>
            <a:r>
              <a:rPr lang="en" sz="2000">
                <a:solidFill>
                  <a:srgbClr val="080809"/>
                </a:solidFill>
                <a:highlight>
                  <a:srgbClr val="FFFFFF"/>
                </a:highlight>
              </a:rPr>
              <a:t> gets the attention of a decision-maker.</a:t>
            </a:r>
            <a:endParaRPr sz="2000">
              <a:solidFill>
                <a:srgbClr val="080809"/>
              </a:solidFill>
              <a:highlight>
                <a:srgbClr val="FFFFFF"/>
              </a:highlight>
            </a:endParaRPr>
          </a:p>
          <a:p>
            <a:pPr indent="-355600" lvl="1" marL="914400" rtl="0" algn="l">
              <a:lnSpc>
                <a:spcPct val="115000"/>
              </a:lnSpc>
              <a:spcBef>
                <a:spcPts val="0"/>
              </a:spcBef>
              <a:spcAft>
                <a:spcPts val="0"/>
              </a:spcAft>
              <a:buClr>
                <a:srgbClr val="080809"/>
              </a:buClr>
              <a:buSzPts val="2000"/>
              <a:buChar char="○"/>
            </a:pPr>
            <a:r>
              <a:rPr lang="en" sz="2000">
                <a:solidFill>
                  <a:srgbClr val="080809"/>
                </a:solidFill>
                <a:highlight>
                  <a:srgbClr val="FFFFFF"/>
                </a:highlight>
              </a:rPr>
              <a:t>M</a:t>
            </a:r>
            <a:r>
              <a:rPr lang="en" sz="2000">
                <a:solidFill>
                  <a:srgbClr val="080809"/>
                </a:solidFill>
                <a:highlight>
                  <a:srgbClr val="FFFFFF"/>
                </a:highlight>
              </a:rPr>
              <a:t>ay not leave a record</a:t>
            </a:r>
            <a:r>
              <a:rPr lang="en" sz="2000">
                <a:solidFill>
                  <a:srgbClr val="080809"/>
                </a:solidFill>
                <a:highlight>
                  <a:srgbClr val="FFFFFF"/>
                </a:highlight>
              </a:rPr>
              <a:t> unless you’re at a recorded public meeting. </a:t>
            </a:r>
            <a:endParaRPr sz="2000">
              <a:solidFill>
                <a:srgbClr val="080809"/>
              </a:solidFill>
              <a:highlight>
                <a:srgbClr val="FFFFFF"/>
              </a:highlight>
            </a:endParaRPr>
          </a:p>
          <a:p>
            <a:pPr indent="-355600" lvl="0" marL="457200" rtl="0" algn="l">
              <a:lnSpc>
                <a:spcPct val="115000"/>
              </a:lnSpc>
              <a:spcBef>
                <a:spcPts val="0"/>
              </a:spcBef>
              <a:spcAft>
                <a:spcPts val="0"/>
              </a:spcAft>
              <a:buClr>
                <a:srgbClr val="080809"/>
              </a:buClr>
              <a:buSzPts val="2000"/>
              <a:buChar char="●"/>
            </a:pPr>
            <a:r>
              <a:rPr b="1" lang="en" sz="2000">
                <a:solidFill>
                  <a:srgbClr val="080809"/>
                </a:solidFill>
                <a:highlight>
                  <a:srgbClr val="FFFFFF"/>
                </a:highlight>
              </a:rPr>
              <a:t>Telephone</a:t>
            </a:r>
            <a:r>
              <a:rPr lang="en" sz="2000">
                <a:solidFill>
                  <a:srgbClr val="080809"/>
                </a:solidFill>
                <a:highlight>
                  <a:srgbClr val="FFFFFF"/>
                </a:highlight>
              </a:rPr>
              <a:t> is often the most effective</a:t>
            </a:r>
            <a:endParaRPr sz="2000">
              <a:solidFill>
                <a:srgbClr val="080809"/>
              </a:solidFill>
              <a:highlight>
                <a:srgbClr val="FFFFFF"/>
              </a:highlight>
            </a:endParaRPr>
          </a:p>
          <a:p>
            <a:pPr indent="-355600" lvl="1" marL="914400" rtl="0" algn="l">
              <a:lnSpc>
                <a:spcPct val="115000"/>
              </a:lnSpc>
              <a:spcBef>
                <a:spcPts val="0"/>
              </a:spcBef>
              <a:spcAft>
                <a:spcPts val="0"/>
              </a:spcAft>
              <a:buClr>
                <a:srgbClr val="080809"/>
              </a:buClr>
              <a:buSzPts val="2000"/>
              <a:buChar char="○"/>
            </a:pPr>
            <a:r>
              <a:rPr lang="en" sz="2000">
                <a:solidFill>
                  <a:srgbClr val="080809"/>
                </a:solidFill>
                <a:highlight>
                  <a:srgbClr val="FFFFFF"/>
                </a:highlight>
              </a:rPr>
              <a:t>Each call is usually logged (at least for statehouse or Congress)</a:t>
            </a:r>
            <a:endParaRPr sz="2000">
              <a:solidFill>
                <a:srgbClr val="080809"/>
              </a:solidFill>
              <a:highlight>
                <a:srgbClr val="FFFFFF"/>
              </a:highlight>
            </a:endParaRPr>
          </a:p>
          <a:p>
            <a:pPr indent="-355600" lvl="1" marL="914400" rtl="0" algn="l">
              <a:lnSpc>
                <a:spcPct val="115000"/>
              </a:lnSpc>
              <a:spcBef>
                <a:spcPts val="0"/>
              </a:spcBef>
              <a:spcAft>
                <a:spcPts val="0"/>
              </a:spcAft>
              <a:buClr>
                <a:srgbClr val="080809"/>
              </a:buClr>
              <a:buSzPts val="2000"/>
              <a:buChar char="○"/>
            </a:pPr>
            <a:r>
              <a:rPr lang="en" sz="2000">
                <a:solidFill>
                  <a:srgbClr val="080809"/>
                </a:solidFill>
                <a:highlight>
                  <a:srgbClr val="FFFFFF"/>
                </a:highlight>
              </a:rPr>
              <a:t>and is taken to represent many more people who did not call</a:t>
            </a:r>
            <a:endParaRPr sz="2000">
              <a:solidFill>
                <a:srgbClr val="080809"/>
              </a:solidFill>
              <a:highlight>
                <a:srgbClr val="FFFFFF"/>
              </a:highlight>
            </a:endParaRPr>
          </a:p>
          <a:p>
            <a:pPr indent="-355600" lvl="0" marL="457200" rtl="0" algn="l">
              <a:lnSpc>
                <a:spcPct val="115000"/>
              </a:lnSpc>
              <a:spcBef>
                <a:spcPts val="0"/>
              </a:spcBef>
              <a:spcAft>
                <a:spcPts val="0"/>
              </a:spcAft>
              <a:buClr>
                <a:srgbClr val="080809"/>
              </a:buClr>
              <a:buSzPts val="2000"/>
              <a:buChar char="●"/>
            </a:pPr>
            <a:r>
              <a:rPr b="1" lang="en" sz="2000">
                <a:solidFill>
                  <a:srgbClr val="080809"/>
                </a:solidFill>
                <a:highlight>
                  <a:srgbClr val="FFFFFF"/>
                </a:highlight>
              </a:rPr>
              <a:t>Written comments</a:t>
            </a:r>
            <a:r>
              <a:rPr lang="en" sz="2000">
                <a:solidFill>
                  <a:srgbClr val="080809"/>
                </a:solidFill>
                <a:highlight>
                  <a:srgbClr val="FFFFFF"/>
                </a:highlight>
              </a:rPr>
              <a:t> are best for anything complicated or detailed</a:t>
            </a:r>
            <a:endParaRPr sz="2000">
              <a:solidFill>
                <a:srgbClr val="080809"/>
              </a:solidFill>
              <a:highlight>
                <a:srgbClr val="FFFFFF"/>
              </a:highlight>
            </a:endParaRPr>
          </a:p>
          <a:p>
            <a:pPr indent="-355600" lvl="1" marL="914400" rtl="0" algn="l">
              <a:lnSpc>
                <a:spcPct val="115000"/>
              </a:lnSpc>
              <a:spcBef>
                <a:spcPts val="0"/>
              </a:spcBef>
              <a:spcAft>
                <a:spcPts val="0"/>
              </a:spcAft>
              <a:buClr>
                <a:srgbClr val="080809"/>
              </a:buClr>
              <a:buSzPts val="2000"/>
              <a:buChar char="○"/>
            </a:pPr>
            <a:r>
              <a:rPr lang="en" sz="2000">
                <a:solidFill>
                  <a:srgbClr val="080809"/>
                </a:solidFill>
                <a:highlight>
                  <a:srgbClr val="FFFFFF"/>
                </a:highlight>
              </a:rPr>
              <a:t>Even if you telephone or speak, also send a written comment</a:t>
            </a:r>
            <a:endParaRPr sz="2000">
              <a:solidFill>
                <a:srgbClr val="080809"/>
              </a:solidFill>
              <a:highlight>
                <a:srgbClr val="FFFFFF"/>
              </a:highlight>
            </a:endParaRPr>
          </a:p>
          <a:p>
            <a:pPr indent="-355600" lvl="0" marL="457200" rtl="0" algn="l">
              <a:lnSpc>
                <a:spcPct val="115000"/>
              </a:lnSpc>
              <a:spcBef>
                <a:spcPts val="0"/>
              </a:spcBef>
              <a:spcAft>
                <a:spcPts val="0"/>
              </a:spcAft>
              <a:buClr>
                <a:srgbClr val="080809"/>
              </a:buClr>
              <a:buSzPts val="2000"/>
              <a:buChar char="●"/>
            </a:pPr>
            <a:r>
              <a:rPr b="1" lang="en" sz="2000">
                <a:solidFill>
                  <a:srgbClr val="080809"/>
                </a:solidFill>
                <a:highlight>
                  <a:srgbClr val="FFFFFF"/>
                </a:highlight>
              </a:rPr>
              <a:t>Petitions</a:t>
            </a:r>
            <a:r>
              <a:rPr lang="en" sz="2000">
                <a:solidFill>
                  <a:srgbClr val="080809"/>
                </a:solidFill>
                <a:highlight>
                  <a:srgbClr val="FFFFFF"/>
                </a:highlight>
              </a:rPr>
              <a:t> get attention, but individual comments even more so</a:t>
            </a:r>
            <a:endParaRPr sz="2000">
              <a:solidFill>
                <a:srgbClr val="080809"/>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77" name="Google Shape;77;p16"/>
          <p:cNvSpPr txBox="1"/>
          <p:nvPr/>
        </p:nvSpPr>
        <p:spPr>
          <a:xfrm>
            <a:off x="296150" y="254575"/>
            <a:ext cx="8688900" cy="440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3000">
                <a:solidFill>
                  <a:schemeClr val="dk1"/>
                </a:solidFill>
              </a:rPr>
              <a:t>WWALS Vision:</a:t>
            </a:r>
            <a:r>
              <a:rPr lang="en" sz="3000">
                <a:solidFill>
                  <a:schemeClr val="dk1"/>
                </a:solidFill>
              </a:rPr>
              <a:t> A healthy watershed with clean, swimmable, fishable, drinkable water.</a:t>
            </a:r>
            <a:endParaRPr sz="3000">
              <a:solidFill>
                <a:schemeClr val="dk1"/>
              </a:solidFill>
            </a:endParaRPr>
          </a:p>
          <a:p>
            <a:pPr indent="0" lvl="0" marL="0" rtl="0" algn="ctr">
              <a:spcBef>
                <a:spcPts val="0"/>
              </a:spcBef>
              <a:spcAft>
                <a:spcPts val="0"/>
              </a:spcAft>
              <a:buClr>
                <a:schemeClr val="dk1"/>
              </a:buClr>
              <a:buSzPts val="1100"/>
              <a:buFont typeface="Arial"/>
              <a:buNone/>
            </a:pPr>
            <a:r>
              <a:rPr b="1" lang="en" sz="3000">
                <a:solidFill>
                  <a:schemeClr val="dk1"/>
                </a:solidFill>
              </a:rPr>
              <a:t>WWALS Mission:</a:t>
            </a:r>
            <a:endParaRPr b="1" sz="3000">
              <a:solidFill>
                <a:schemeClr val="dk1"/>
              </a:solidFill>
            </a:endParaRPr>
          </a:p>
          <a:p>
            <a:pPr indent="0" lvl="0" marL="0" rtl="0" algn="ctr">
              <a:spcBef>
                <a:spcPts val="0"/>
              </a:spcBef>
              <a:spcAft>
                <a:spcPts val="0"/>
              </a:spcAft>
              <a:buClr>
                <a:schemeClr val="dk1"/>
              </a:buClr>
              <a:buSzPts val="1100"/>
              <a:buFont typeface="Arial"/>
              <a:buNone/>
            </a:pPr>
            <a:r>
              <a:rPr lang="en" sz="2700">
                <a:solidFill>
                  <a:schemeClr val="dk1"/>
                </a:solidFill>
              </a:rPr>
              <a:t>WWALS advocates for conservation and stewardship of the surface waters and groundwater of the Suwannee River Basin and Estuary, in south Georgia and north Florida, among them the Withlacoochee, Willacoochee, Alapaha, Little, Santa Fe, and Suwannee River watersheds, through education, awareness, environmental monitoring, and citizen activities.</a:t>
            </a:r>
            <a:endParaRPr sz="27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2"/>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322" name="Google Shape;322;p52"/>
          <p:cNvSpPr txBox="1"/>
          <p:nvPr/>
        </p:nvSpPr>
        <p:spPr>
          <a:xfrm>
            <a:off x="275800" y="228025"/>
            <a:ext cx="8672100" cy="44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b="1" lang="en" sz="3000">
                <a:solidFill>
                  <a:srgbClr val="080809"/>
                </a:solidFill>
                <a:highlight>
                  <a:srgbClr val="FFFFFF"/>
                </a:highlight>
              </a:rPr>
              <a:t>When you comment:</a:t>
            </a:r>
            <a:endParaRPr b="1" sz="3000">
              <a:solidFill>
                <a:srgbClr val="080809"/>
              </a:solidFill>
              <a:highlight>
                <a:srgbClr val="FFFFFF"/>
              </a:highlight>
            </a:endParaRPr>
          </a:p>
          <a:p>
            <a:pPr indent="-355600" lvl="0" marL="457200" rtl="0" algn="l">
              <a:lnSpc>
                <a:spcPct val="115000"/>
              </a:lnSpc>
              <a:spcBef>
                <a:spcPts val="600"/>
              </a:spcBef>
              <a:spcAft>
                <a:spcPts val="0"/>
              </a:spcAft>
              <a:buClr>
                <a:srgbClr val="080809"/>
              </a:buClr>
              <a:buSzPts val="2000"/>
              <a:buChar char="●"/>
            </a:pPr>
            <a:r>
              <a:rPr lang="en" sz="2000">
                <a:solidFill>
                  <a:srgbClr val="080809"/>
                </a:solidFill>
                <a:highlight>
                  <a:srgbClr val="FFFFFF"/>
                </a:highlight>
              </a:rPr>
              <a:t>be </a:t>
            </a:r>
            <a:r>
              <a:rPr b="1" lang="en" sz="2000">
                <a:solidFill>
                  <a:srgbClr val="080809"/>
                </a:solidFill>
                <a:highlight>
                  <a:srgbClr val="FFFFFF"/>
                </a:highlight>
              </a:rPr>
              <a:t>polite</a:t>
            </a:r>
            <a:endParaRPr b="1" sz="2000">
              <a:solidFill>
                <a:srgbClr val="080809"/>
              </a:solidFill>
              <a:highlight>
                <a:srgbClr val="FFFFFF"/>
              </a:highlight>
            </a:endParaRPr>
          </a:p>
          <a:p>
            <a:pPr indent="-355600" lvl="0" marL="457200" rtl="0" algn="l">
              <a:lnSpc>
                <a:spcPct val="115000"/>
              </a:lnSpc>
              <a:spcBef>
                <a:spcPts val="0"/>
              </a:spcBef>
              <a:spcAft>
                <a:spcPts val="0"/>
              </a:spcAft>
              <a:buClr>
                <a:srgbClr val="080809"/>
              </a:buClr>
              <a:buSzPts val="2000"/>
              <a:buChar char="●"/>
            </a:pPr>
            <a:r>
              <a:rPr lang="en" sz="2000">
                <a:solidFill>
                  <a:srgbClr val="080809"/>
                </a:solidFill>
                <a:highlight>
                  <a:srgbClr val="FFFFFF"/>
                </a:highlight>
              </a:rPr>
              <a:t>be </a:t>
            </a:r>
            <a:r>
              <a:rPr b="1" lang="en" sz="2000">
                <a:solidFill>
                  <a:srgbClr val="080809"/>
                </a:solidFill>
                <a:highlight>
                  <a:srgbClr val="FFFFFF"/>
                </a:highlight>
              </a:rPr>
              <a:t>brief</a:t>
            </a:r>
            <a:endParaRPr b="1" sz="2000">
              <a:solidFill>
                <a:srgbClr val="080809"/>
              </a:solidFill>
              <a:highlight>
                <a:srgbClr val="FFFFFF"/>
              </a:highlight>
            </a:endParaRPr>
          </a:p>
          <a:p>
            <a:pPr indent="-355600" lvl="0" marL="457200" rtl="0" algn="l">
              <a:lnSpc>
                <a:spcPct val="115000"/>
              </a:lnSpc>
              <a:spcBef>
                <a:spcPts val="0"/>
              </a:spcBef>
              <a:spcAft>
                <a:spcPts val="0"/>
              </a:spcAft>
              <a:buClr>
                <a:srgbClr val="080809"/>
              </a:buClr>
              <a:buSzPts val="2000"/>
              <a:buChar char="●"/>
            </a:pPr>
            <a:r>
              <a:rPr lang="en" sz="2000">
                <a:solidFill>
                  <a:srgbClr val="080809"/>
                </a:solidFill>
                <a:highlight>
                  <a:srgbClr val="FFFFFF"/>
                </a:highlight>
              </a:rPr>
              <a:t>be </a:t>
            </a:r>
            <a:r>
              <a:rPr b="1" lang="en" sz="2000">
                <a:solidFill>
                  <a:srgbClr val="080809"/>
                </a:solidFill>
                <a:highlight>
                  <a:srgbClr val="FFFFFF"/>
                </a:highlight>
              </a:rPr>
              <a:t>specific</a:t>
            </a:r>
            <a:endParaRPr b="1" sz="2000">
              <a:solidFill>
                <a:srgbClr val="080809"/>
              </a:solidFill>
              <a:highlight>
                <a:srgbClr val="FFFFFF"/>
              </a:highlight>
            </a:endParaRPr>
          </a:p>
          <a:p>
            <a:pPr indent="-355600" lvl="0" marL="457200" rtl="0" algn="l">
              <a:lnSpc>
                <a:spcPct val="115000"/>
              </a:lnSpc>
              <a:spcBef>
                <a:spcPts val="0"/>
              </a:spcBef>
              <a:spcAft>
                <a:spcPts val="0"/>
              </a:spcAft>
              <a:buClr>
                <a:srgbClr val="080809"/>
              </a:buClr>
              <a:buSzPts val="2000"/>
              <a:buChar char="●"/>
            </a:pPr>
            <a:r>
              <a:rPr lang="en" sz="2000">
                <a:solidFill>
                  <a:srgbClr val="080809"/>
                </a:solidFill>
                <a:highlight>
                  <a:srgbClr val="FFFFFF"/>
                </a:highlight>
              </a:rPr>
              <a:t>say </a:t>
            </a:r>
            <a:r>
              <a:rPr b="1" lang="en" sz="2000">
                <a:solidFill>
                  <a:srgbClr val="080809"/>
                </a:solidFill>
                <a:highlight>
                  <a:srgbClr val="FFFFFF"/>
                </a:highlight>
              </a:rPr>
              <a:t>something different</a:t>
            </a:r>
            <a:r>
              <a:rPr lang="en" sz="2000">
                <a:solidFill>
                  <a:srgbClr val="080809"/>
                </a:solidFill>
                <a:highlight>
                  <a:srgbClr val="FFFFFF"/>
                </a:highlight>
              </a:rPr>
              <a:t> from what everybody else said</a:t>
            </a:r>
            <a:endParaRPr sz="2000">
              <a:solidFill>
                <a:srgbClr val="080809"/>
              </a:solidFill>
              <a:highlight>
                <a:srgbClr val="FFFFFF"/>
              </a:highlight>
            </a:endParaRPr>
          </a:p>
          <a:p>
            <a:pPr indent="-355600" lvl="0" marL="457200" rtl="0" algn="l">
              <a:lnSpc>
                <a:spcPct val="115000"/>
              </a:lnSpc>
              <a:spcBef>
                <a:spcPts val="0"/>
              </a:spcBef>
              <a:spcAft>
                <a:spcPts val="0"/>
              </a:spcAft>
              <a:buClr>
                <a:srgbClr val="080809"/>
              </a:buClr>
              <a:buSzPts val="2000"/>
              <a:buChar char="●"/>
            </a:pPr>
            <a:r>
              <a:rPr lang="en" sz="2000">
                <a:solidFill>
                  <a:srgbClr val="080809"/>
                </a:solidFill>
                <a:highlight>
                  <a:srgbClr val="FFFFFF"/>
                </a:highlight>
              </a:rPr>
              <a:t>tie it to </a:t>
            </a:r>
            <a:r>
              <a:rPr b="1" lang="en" sz="2000">
                <a:solidFill>
                  <a:srgbClr val="080809"/>
                </a:solidFill>
                <a:highlight>
                  <a:srgbClr val="FFFFFF"/>
                </a:highlight>
              </a:rPr>
              <a:t>your experience</a:t>
            </a:r>
            <a:r>
              <a:rPr lang="en" sz="2000">
                <a:solidFill>
                  <a:srgbClr val="080809"/>
                </a:solidFill>
                <a:highlight>
                  <a:srgbClr val="FFFFFF"/>
                </a:highlight>
              </a:rPr>
              <a:t> and to evidence</a:t>
            </a:r>
            <a:endParaRPr sz="2000">
              <a:solidFill>
                <a:srgbClr val="080809"/>
              </a:solidFill>
              <a:highlight>
                <a:srgbClr val="FFFFFF"/>
              </a:highlight>
            </a:endParaRPr>
          </a:p>
          <a:p>
            <a:pPr indent="-355600" lvl="0" marL="457200" rtl="0" algn="l">
              <a:lnSpc>
                <a:spcPct val="115000"/>
              </a:lnSpc>
              <a:spcBef>
                <a:spcPts val="0"/>
              </a:spcBef>
              <a:spcAft>
                <a:spcPts val="0"/>
              </a:spcAft>
              <a:buClr>
                <a:srgbClr val="080809"/>
              </a:buClr>
              <a:buSzPts val="2000"/>
              <a:buChar char="●"/>
            </a:pPr>
            <a:r>
              <a:rPr lang="en" sz="2000">
                <a:solidFill>
                  <a:srgbClr val="080809"/>
                </a:solidFill>
                <a:highlight>
                  <a:srgbClr val="FFFFFF"/>
                </a:highlight>
              </a:rPr>
              <a:t>connect to the </a:t>
            </a:r>
            <a:r>
              <a:rPr b="1" lang="en" sz="2000">
                <a:solidFill>
                  <a:srgbClr val="080809"/>
                </a:solidFill>
                <a:highlight>
                  <a:srgbClr val="FFFFFF"/>
                </a:highlight>
              </a:rPr>
              <a:t>larger picture</a:t>
            </a:r>
            <a:endParaRPr b="1" sz="2000">
              <a:solidFill>
                <a:srgbClr val="080809"/>
              </a:solidFill>
              <a:highlight>
                <a:srgbClr val="FFFFFF"/>
              </a:highlight>
            </a:endParaRPr>
          </a:p>
          <a:p>
            <a:pPr indent="0" lvl="0" marL="0" rtl="0" algn="l">
              <a:lnSpc>
                <a:spcPct val="115000"/>
              </a:lnSpc>
              <a:spcBef>
                <a:spcPts val="600"/>
              </a:spcBef>
              <a:spcAft>
                <a:spcPts val="0"/>
              </a:spcAft>
              <a:buNone/>
            </a:pPr>
            <a:r>
              <a:rPr lang="en" sz="2000">
                <a:solidFill>
                  <a:srgbClr val="080809"/>
                </a:solidFill>
                <a:highlight>
                  <a:srgbClr val="FFFFFF"/>
                </a:highlight>
              </a:rPr>
              <a:t>All in a </a:t>
            </a:r>
            <a:r>
              <a:rPr b="1" lang="en" sz="2000">
                <a:solidFill>
                  <a:srgbClr val="080809"/>
                </a:solidFill>
                <a:highlight>
                  <a:srgbClr val="FFFFFF"/>
                </a:highlight>
              </a:rPr>
              <a:t>memorable</a:t>
            </a:r>
            <a:r>
              <a:rPr lang="en" sz="2000">
                <a:solidFill>
                  <a:srgbClr val="080809"/>
                </a:solidFill>
                <a:highlight>
                  <a:srgbClr val="FFFFFF"/>
                </a:highlight>
              </a:rPr>
              <a:t> way, of course.</a:t>
            </a:r>
            <a:endParaRPr sz="2000">
              <a:solidFill>
                <a:srgbClr val="080809"/>
              </a:solidFill>
              <a:highlight>
                <a:srgbClr val="FFFFFF"/>
              </a:highlight>
            </a:endParaRPr>
          </a:p>
          <a:p>
            <a:pPr indent="0" lvl="0" marL="0" rtl="0" algn="l">
              <a:lnSpc>
                <a:spcPct val="115000"/>
              </a:lnSpc>
              <a:spcBef>
                <a:spcPts val="600"/>
              </a:spcBef>
              <a:spcAft>
                <a:spcPts val="0"/>
              </a:spcAft>
              <a:buNone/>
            </a:pPr>
            <a:r>
              <a:rPr b="1" lang="en" sz="2000">
                <a:solidFill>
                  <a:srgbClr val="080809"/>
                </a:solidFill>
                <a:highlight>
                  <a:srgbClr val="FFFFFF"/>
                </a:highlight>
              </a:rPr>
              <a:t>Don’t worry</a:t>
            </a:r>
            <a:r>
              <a:rPr lang="en" sz="2000">
                <a:solidFill>
                  <a:srgbClr val="080809"/>
                </a:solidFill>
                <a:highlight>
                  <a:srgbClr val="FFFFFF"/>
                </a:highlight>
              </a:rPr>
              <a:t> if you can’t do all of the above.</a:t>
            </a:r>
            <a:endParaRPr sz="200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b="1" lang="en" sz="2000">
                <a:solidFill>
                  <a:srgbClr val="080809"/>
                </a:solidFill>
                <a:highlight>
                  <a:srgbClr val="FFFFFF"/>
                </a:highlight>
              </a:rPr>
              <a:t>Do what you can.</a:t>
            </a:r>
            <a:r>
              <a:rPr lang="en" sz="2000">
                <a:solidFill>
                  <a:srgbClr val="080809"/>
                </a:solidFill>
                <a:highlight>
                  <a:srgbClr val="FFFFFF"/>
                </a:highlight>
              </a:rPr>
              <a:t> Much better than doing nothing.</a:t>
            </a:r>
            <a:endParaRPr sz="2000">
              <a:solidFill>
                <a:srgbClr val="080809"/>
              </a:solidFill>
              <a:highlight>
                <a:srgbClr val="FFFFFF"/>
              </a:high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3"/>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328" name="Google Shape;328;p53"/>
          <p:cNvSpPr txBox="1"/>
          <p:nvPr/>
        </p:nvSpPr>
        <p:spPr>
          <a:xfrm>
            <a:off x="185650" y="175025"/>
            <a:ext cx="8799300" cy="45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B1B1B"/>
                </a:solidFill>
              </a:rPr>
              <a:t>Framing</a:t>
            </a:r>
            <a:endParaRPr b="1" sz="3000">
              <a:solidFill>
                <a:srgbClr val="1B1B1B"/>
              </a:solidFill>
            </a:endParaRPr>
          </a:p>
          <a:p>
            <a:pPr indent="0" lvl="0" marL="0" rtl="0" algn="ctr">
              <a:spcBef>
                <a:spcPts val="0"/>
              </a:spcBef>
              <a:spcAft>
                <a:spcPts val="0"/>
              </a:spcAft>
              <a:buNone/>
            </a:pPr>
            <a:r>
              <a:rPr lang="en" sz="2400" u="sng">
                <a:solidFill>
                  <a:schemeClr val="hlink"/>
                </a:solidFill>
                <a:hlinkClick r:id="rId4"/>
              </a:rPr>
              <a:t>Don’t think of an elephant!</a:t>
            </a:r>
            <a:r>
              <a:rPr lang="en" sz="2400"/>
              <a:t> Go ahead, try it.</a:t>
            </a:r>
            <a:endParaRPr sz="2400"/>
          </a:p>
          <a:p>
            <a:pPr indent="0" lvl="0" marL="0" rtl="0" algn="ctr">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rPr lang="en" sz="2400"/>
              <a:t>Frame from your values, experience, and evidence, such as:</a:t>
            </a:r>
            <a:endParaRPr sz="2400"/>
          </a:p>
          <a:p>
            <a:pPr indent="-381000" lvl="0" marL="457200" rtl="0" algn="l">
              <a:lnSpc>
                <a:spcPct val="115000"/>
              </a:lnSpc>
              <a:spcBef>
                <a:spcPts val="0"/>
              </a:spcBef>
              <a:spcAft>
                <a:spcPts val="0"/>
              </a:spcAft>
              <a:buSzPts val="2400"/>
              <a:buChar char="●"/>
            </a:pPr>
            <a:r>
              <a:rPr lang="en" sz="2400"/>
              <a:t>The problem is too much water withdrawal</a:t>
            </a:r>
            <a:endParaRPr sz="2400"/>
          </a:p>
          <a:p>
            <a:pPr indent="-381000" lvl="0" marL="457200" rtl="0" algn="l">
              <a:lnSpc>
                <a:spcPct val="115000"/>
              </a:lnSpc>
              <a:spcBef>
                <a:spcPts val="0"/>
              </a:spcBef>
              <a:spcAft>
                <a:spcPts val="0"/>
              </a:spcAft>
              <a:buSzPts val="2400"/>
              <a:buChar char="●"/>
            </a:pPr>
            <a:r>
              <a:rPr lang="en" sz="2400"/>
              <a:t>The biggest withdrawer is the City of Jacksonville</a:t>
            </a:r>
            <a:endParaRPr sz="2400"/>
          </a:p>
          <a:p>
            <a:pPr indent="-381000" lvl="1" marL="914400" rtl="0" algn="l">
              <a:lnSpc>
                <a:spcPct val="115000"/>
              </a:lnSpc>
              <a:spcBef>
                <a:spcPts val="0"/>
              </a:spcBef>
              <a:spcAft>
                <a:spcPts val="0"/>
              </a:spcAft>
              <a:buSzPts val="2400"/>
              <a:buChar char="○"/>
            </a:pPr>
            <a:r>
              <a:rPr lang="en" sz="2400"/>
              <a:t>Water bottlers use 1 mgd. JEA says JAX uses 120 mgd</a:t>
            </a:r>
            <a:endParaRPr sz="2400"/>
          </a:p>
          <a:p>
            <a:pPr indent="-381000" lvl="0" marL="457200" rtl="0" algn="l">
              <a:lnSpc>
                <a:spcPct val="115000"/>
              </a:lnSpc>
              <a:spcBef>
                <a:spcPts val="0"/>
              </a:spcBef>
              <a:spcAft>
                <a:spcPts val="0"/>
              </a:spcAft>
              <a:buSzPts val="2400"/>
              <a:buChar char="●"/>
            </a:pPr>
            <a:r>
              <a:rPr lang="en" sz="2400"/>
              <a:t>South Florida does desalination, why not JAX?</a:t>
            </a:r>
            <a:endParaRPr sz="2400"/>
          </a:p>
          <a:p>
            <a:pPr indent="-381000" lvl="0" marL="457200" rtl="0" algn="l">
              <a:lnSpc>
                <a:spcPct val="115000"/>
              </a:lnSpc>
              <a:spcBef>
                <a:spcPts val="0"/>
              </a:spcBef>
              <a:spcAft>
                <a:spcPts val="0"/>
              </a:spcAft>
              <a:buSzPts val="2400"/>
              <a:buChar char="●"/>
            </a:pPr>
            <a:r>
              <a:rPr lang="en" sz="2400"/>
              <a:t>How did such a big project happen without public input?</a:t>
            </a:r>
            <a:endParaRPr sz="2400"/>
          </a:p>
          <a:p>
            <a:pPr indent="-381000" lvl="0" marL="457200" rtl="0" algn="l">
              <a:lnSpc>
                <a:spcPct val="115000"/>
              </a:lnSpc>
              <a:spcBef>
                <a:spcPts val="0"/>
              </a:spcBef>
              <a:spcAft>
                <a:spcPts val="0"/>
              </a:spcAft>
              <a:buSzPts val="2400"/>
              <a:buChar char="●"/>
            </a:pPr>
            <a:r>
              <a:rPr lang="en" sz="2400"/>
              <a:t>How can it proceed without much more information?</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4"/>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334" name="Google Shape;334;p54"/>
          <p:cNvSpPr txBox="1"/>
          <p:nvPr/>
        </p:nvSpPr>
        <p:spPr>
          <a:xfrm>
            <a:off x="116675" y="116675"/>
            <a:ext cx="8868300" cy="461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b="1" lang="en" sz="3000">
                <a:solidFill>
                  <a:srgbClr val="080809"/>
                </a:solidFill>
                <a:highlight>
                  <a:srgbClr val="FFFFFF"/>
                </a:highlight>
              </a:rPr>
              <a:t>Examples of public comments:</a:t>
            </a:r>
            <a:endParaRPr b="1" sz="300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2100">
                <a:solidFill>
                  <a:srgbClr val="080809"/>
                </a:solidFill>
                <a:highlight>
                  <a:srgbClr val="FFFFFF"/>
                </a:highlight>
              </a:rPr>
              <a:t>Hailey Hall in </a:t>
            </a:r>
            <a:r>
              <a:rPr lang="en" sz="2100">
                <a:solidFill>
                  <a:srgbClr val="080809"/>
                </a:solidFill>
                <a:highlight>
                  <a:srgbClr val="FFFFFF"/>
                </a:highlight>
              </a:rPr>
              <a:t>Columbia County Observer about WFNF to the Columbia County Commission on February 21, 2026.</a:t>
            </a:r>
            <a:endParaRPr sz="2100">
              <a:solidFill>
                <a:srgbClr val="080809"/>
              </a:solidFill>
              <a:highlight>
                <a:srgbClr val="FFFFFF"/>
              </a:highlight>
            </a:endParaRPr>
          </a:p>
          <a:p>
            <a:pPr indent="0" lvl="0" marL="457200" rtl="0" algn="l">
              <a:lnSpc>
                <a:spcPct val="115000"/>
              </a:lnSpc>
              <a:spcBef>
                <a:spcPts val="600"/>
              </a:spcBef>
              <a:spcAft>
                <a:spcPts val="0"/>
              </a:spcAft>
              <a:buNone/>
            </a:pPr>
            <a:r>
              <a:rPr lang="en" sz="2100">
                <a:solidFill>
                  <a:srgbClr val="080809"/>
                </a:solidFill>
                <a:highlight>
                  <a:srgbClr val="FFFFFF"/>
                </a:highlight>
              </a:rPr>
              <a:t>“What I heard in that video was not ‘this treatment plant can get the hormones out and get the PFAs out.’ I heard, ‘We’re researching it. We don’t know what it can even do yet.’ You don’t even know what you’re going to be putting into the ground.” —Hailey Hall, Suwannee County</a:t>
            </a:r>
            <a:endParaRPr sz="2100">
              <a:solidFill>
                <a:srgbClr val="080809"/>
              </a:solidFill>
              <a:highlight>
                <a:srgbClr val="FFFFFF"/>
              </a:highlight>
            </a:endParaRPr>
          </a:p>
          <a:p>
            <a:pPr indent="0" lvl="0" marL="457200" rtl="0" algn="l">
              <a:lnSpc>
                <a:spcPct val="115000"/>
              </a:lnSpc>
              <a:spcBef>
                <a:spcPts val="600"/>
              </a:spcBef>
              <a:spcAft>
                <a:spcPts val="0"/>
              </a:spcAft>
              <a:buClr>
                <a:schemeClr val="dk1"/>
              </a:buClr>
              <a:buSzPts val="1100"/>
              <a:buFont typeface="Arial"/>
              <a:buNone/>
            </a:pPr>
            <a:r>
              <a:rPr lang="en" sz="900" u="sng">
                <a:solidFill>
                  <a:schemeClr val="hlink"/>
                </a:solidFill>
                <a:highlight>
                  <a:srgbClr val="FFFFFF"/>
                </a:highlight>
                <a:hlinkClick r:id="rId4"/>
              </a:rPr>
              <a:t>https://www.columbiacountyobserver.com/master_files/County_News_2026/20260221-water-first-north-fl-makes-columbia-county-appeareance.html</a:t>
            </a:r>
            <a:r>
              <a:rPr lang="en" sz="900">
                <a:solidFill>
                  <a:srgbClr val="080809"/>
                </a:solidFill>
                <a:highlight>
                  <a:srgbClr val="FFFFFF"/>
                </a:highlight>
              </a:rPr>
              <a:t> </a:t>
            </a:r>
            <a:endParaRPr sz="90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2100">
                <a:solidFill>
                  <a:srgbClr val="080809"/>
                </a:solidFill>
                <a:highlight>
                  <a:srgbClr val="FFFFFF"/>
                </a:highlight>
              </a:rPr>
              <a:t>WWALS written comments to that same Columbia County meeting.</a:t>
            </a:r>
            <a:endParaRPr sz="2100">
              <a:solidFill>
                <a:srgbClr val="080809"/>
              </a:solidFill>
              <a:highlight>
                <a:srgbClr val="FFFFFF"/>
              </a:highlight>
            </a:endParaRPr>
          </a:p>
          <a:p>
            <a:pPr indent="0" lvl="0" marL="0" rtl="0" algn="l">
              <a:lnSpc>
                <a:spcPct val="115000"/>
              </a:lnSpc>
              <a:spcBef>
                <a:spcPts val="600"/>
              </a:spcBef>
              <a:spcAft>
                <a:spcPts val="0"/>
              </a:spcAft>
              <a:buNone/>
            </a:pPr>
            <a:r>
              <a:rPr lang="en" sz="2100">
                <a:solidFill>
                  <a:srgbClr val="0064D1"/>
                </a:solidFill>
                <a:highlight>
                  <a:srgbClr val="FFFFFF"/>
                </a:highlight>
                <a:uFill>
                  <a:noFill/>
                </a:uFill>
                <a:hlinkClick r:id="rId5">
                  <a:extLst>
                    <a:ext uri="{A12FA001-AC4F-418D-AE19-62706E023703}">
                      <ahyp:hlinkClr val="tx"/>
                    </a:ext>
                  </a:extLst>
                </a:hlinkClick>
              </a:rPr>
              <a:t>https://wwals.net/?p=69442</a:t>
            </a:r>
            <a:endParaRPr sz="2100">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5"/>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340" name="Google Shape;340;p55"/>
          <p:cNvSpPr txBox="1"/>
          <p:nvPr/>
        </p:nvSpPr>
        <p:spPr>
          <a:xfrm>
            <a:off x="201550" y="185650"/>
            <a:ext cx="8783400" cy="454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1B1B1B"/>
                </a:solidFill>
              </a:rPr>
              <a:t>More from the Columbia County Commission meeting:</a:t>
            </a:r>
            <a:endParaRPr b="1" sz="1800">
              <a:solidFill>
                <a:srgbClr val="1B1B1B"/>
              </a:solidFill>
            </a:endParaRPr>
          </a:p>
          <a:p>
            <a:pPr indent="-349250" lvl="0" marL="457200" rtl="0" algn="l">
              <a:lnSpc>
                <a:spcPct val="115000"/>
              </a:lnSpc>
              <a:spcBef>
                <a:spcPts val="1000"/>
              </a:spcBef>
              <a:spcAft>
                <a:spcPts val="0"/>
              </a:spcAft>
              <a:buSzPts val="1900"/>
              <a:buChar char="●"/>
            </a:pPr>
            <a:r>
              <a:rPr lang="en" sz="1900"/>
              <a:t>"We were chosen because it's cheaper, easier, and shifts long-term risk from Jacksonville to us. They literally prioritized city growth over our health, our land, and our river systems." —Josie Gaskins, Columbia County</a:t>
            </a:r>
            <a:endParaRPr sz="1900"/>
          </a:p>
          <a:p>
            <a:pPr indent="-349250" lvl="0" marL="457200" rtl="0" algn="l">
              <a:lnSpc>
                <a:spcPct val="115000"/>
              </a:lnSpc>
              <a:spcBef>
                <a:spcPts val="1000"/>
              </a:spcBef>
              <a:spcAft>
                <a:spcPts val="0"/>
              </a:spcAft>
              <a:buSzPts val="1900"/>
              <a:buChar char="●"/>
            </a:pPr>
            <a:r>
              <a:rPr lang="en" sz="1900"/>
              <a:t>"Jacksonville just spent 925 million for a football team... if Jacksonville will do a 50 or $100 million [desalination] plant and let that aquifer fill itself back up, I think it'd be a better plan." — Robbie Hollingsworth, Columbia BOCC</a:t>
            </a:r>
            <a:endParaRPr sz="1900"/>
          </a:p>
          <a:p>
            <a:pPr indent="-349250" lvl="0" marL="457200" rtl="0" algn="l">
              <a:lnSpc>
                <a:spcPct val="115000"/>
              </a:lnSpc>
              <a:spcBef>
                <a:spcPts val="1000"/>
              </a:spcBef>
              <a:spcAft>
                <a:spcPts val="1000"/>
              </a:spcAft>
              <a:buSzPts val="1900"/>
              <a:buChar char="●"/>
            </a:pPr>
            <a:r>
              <a:rPr lang="en" sz="1900"/>
              <a:t>"They have renamed the treated wastewater as 'reclaimed water' in order to make it more acceptable to those who are not paying close attention." — Carol Eckhert, Suwannee County</a:t>
            </a:r>
            <a:endParaRPr sz="19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6"/>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346" name="Google Shape;346;p56"/>
          <p:cNvSpPr txBox="1"/>
          <p:nvPr/>
        </p:nvSpPr>
        <p:spPr>
          <a:xfrm>
            <a:off x="259900" y="111400"/>
            <a:ext cx="8757000" cy="459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t>Still more from the Columbia County meeting:</a:t>
            </a:r>
            <a:endParaRPr b="1" sz="1800"/>
          </a:p>
          <a:p>
            <a:pPr indent="-349250" lvl="0" marL="457200" rtl="0" algn="l">
              <a:lnSpc>
                <a:spcPct val="110000"/>
              </a:lnSpc>
              <a:spcBef>
                <a:spcPts val="1000"/>
              </a:spcBef>
              <a:spcAft>
                <a:spcPts val="0"/>
              </a:spcAft>
              <a:buSzPts val="1900"/>
              <a:buChar char="●"/>
            </a:pPr>
            <a:r>
              <a:rPr lang="en" sz="1900"/>
              <a:t>"Did you know that JEA is under consent order right now?... That means that they're polluting the St. Johns River every day." — Merrilee Malwitz Jipson, Columbia County</a:t>
            </a:r>
            <a:endParaRPr sz="1900"/>
          </a:p>
          <a:p>
            <a:pPr indent="-349250" lvl="0" marL="457200" rtl="0" algn="l">
              <a:lnSpc>
                <a:spcPct val="110000"/>
              </a:lnSpc>
              <a:spcBef>
                <a:spcPts val="1000"/>
              </a:spcBef>
              <a:spcAft>
                <a:spcPts val="0"/>
              </a:spcAft>
              <a:buSzPts val="1900"/>
              <a:buChar char="●"/>
            </a:pPr>
            <a:r>
              <a:rPr lang="en" sz="1900"/>
              <a:t>“I have seen things like Occidental come in. I don't know where they were. When Occidental came in, they promised they would not take enough water out to ruin the springs and so forth. They did… I suggest tonight you call DeSantis, [and] your representative.” — Dee Paddock, Suwannee County</a:t>
            </a:r>
            <a:endParaRPr sz="1900"/>
          </a:p>
          <a:p>
            <a:pPr indent="-349250" lvl="0" marL="457200" rtl="0" algn="l">
              <a:lnSpc>
                <a:spcPct val="110000"/>
              </a:lnSpc>
              <a:spcBef>
                <a:spcPts val="1000"/>
              </a:spcBef>
              <a:spcAft>
                <a:spcPts val="0"/>
              </a:spcAft>
              <a:buSzPts val="1900"/>
              <a:buChar char="●"/>
            </a:pPr>
            <a:r>
              <a:rPr lang="en" sz="1900"/>
              <a:t>"We don't solve resource depletion by introducing new risks into the system. We solve it through responsible management, transparency, and protection of the resource itself." —Nathaniel Warner, Columbia County</a:t>
            </a:r>
            <a:endParaRPr sz="1900"/>
          </a:p>
          <a:p>
            <a:pPr indent="-349250" lvl="0" marL="457200" rtl="0" algn="l">
              <a:lnSpc>
                <a:spcPct val="110000"/>
              </a:lnSpc>
              <a:spcBef>
                <a:spcPts val="1000"/>
              </a:spcBef>
              <a:spcAft>
                <a:spcPts val="0"/>
              </a:spcAft>
              <a:buSzPts val="1900"/>
              <a:buChar char="●"/>
            </a:pPr>
            <a:r>
              <a:rPr lang="en" sz="1900"/>
              <a:t>“The people have spoken. We don’t want a big septic tank for Jacksonville’s waste.” —Kevin Parnell, Columbia BOCC</a:t>
            </a:r>
            <a:endParaRPr sz="1900"/>
          </a:p>
          <a:p>
            <a:pPr indent="0" lvl="0" marL="0" rtl="0" algn="l">
              <a:spcBef>
                <a:spcPts val="1000"/>
              </a:spcBef>
              <a:spcAft>
                <a:spcPts val="0"/>
              </a:spcAft>
              <a:buClr>
                <a:schemeClr val="dk1"/>
              </a:buClr>
              <a:buSzPts val="1100"/>
              <a:buFont typeface="Arial"/>
              <a:buNone/>
            </a:pPr>
            <a:r>
              <a:t/>
            </a:r>
            <a:endParaRPr b="1" sz="1800"/>
          </a:p>
          <a:p>
            <a:pPr indent="0" lvl="0" marL="0" rtl="0" algn="l">
              <a:spcBef>
                <a:spcPts val="0"/>
              </a:spcBef>
              <a:spcAft>
                <a:spcPts val="0"/>
              </a:spcAft>
              <a:buNone/>
            </a:pPr>
            <a:r>
              <a:t/>
            </a:r>
            <a:endParaRPr b="1" sz="18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7"/>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352" name="Google Shape;352;p57"/>
          <p:cNvSpPr txBox="1"/>
          <p:nvPr/>
        </p:nvSpPr>
        <p:spPr>
          <a:xfrm>
            <a:off x="164425" y="159125"/>
            <a:ext cx="8783400" cy="457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100"/>
              <a:t>Comments from a Live Oak meeting</a:t>
            </a:r>
            <a:endParaRPr sz="2100"/>
          </a:p>
          <a:p>
            <a:pPr indent="0" lvl="0" marL="0" rtl="0" algn="l">
              <a:lnSpc>
                <a:spcPct val="115000"/>
              </a:lnSpc>
              <a:spcBef>
                <a:spcPts val="0"/>
              </a:spcBef>
              <a:spcAft>
                <a:spcPts val="0"/>
              </a:spcAft>
              <a:buNone/>
            </a:pPr>
            <a:r>
              <a:rPr lang="en" sz="1800"/>
              <a:t>Jessica Wilkinson, WUFT, February 19, 2026,</a:t>
            </a:r>
            <a:endParaRPr sz="1800"/>
          </a:p>
          <a:p>
            <a:pPr indent="0" lvl="0" marL="0" rtl="0" algn="l">
              <a:lnSpc>
                <a:spcPct val="115000"/>
              </a:lnSpc>
              <a:spcBef>
                <a:spcPts val="0"/>
              </a:spcBef>
              <a:spcAft>
                <a:spcPts val="0"/>
              </a:spcAft>
              <a:buNone/>
            </a:pPr>
            <a:r>
              <a:rPr lang="en" sz="1800" u="sng">
                <a:solidFill>
                  <a:schemeClr val="hlink"/>
                </a:solidFill>
                <a:highlight>
                  <a:srgbClr val="FFFFFF"/>
                </a:highlight>
                <a:latin typeface="Open Sans"/>
                <a:ea typeface="Open Sans"/>
                <a:cs typeface="Open Sans"/>
                <a:sym typeface="Open Sans"/>
                <a:hlinkClick r:id="rId4"/>
              </a:rPr>
              <a:t>Suwannee County residents unhappy with a $1 billion dollar water supply plan</a:t>
            </a:r>
            <a:r>
              <a:rPr lang="en" sz="1800"/>
              <a:t>.</a:t>
            </a:r>
            <a:endParaRPr sz="1800"/>
          </a:p>
          <a:p>
            <a:pPr indent="-342900" lvl="0" marL="457200" rtl="0" algn="l">
              <a:lnSpc>
                <a:spcPct val="115000"/>
              </a:lnSpc>
              <a:spcBef>
                <a:spcPts val="1000"/>
              </a:spcBef>
              <a:spcAft>
                <a:spcPts val="0"/>
              </a:spcAft>
              <a:buSzPts val="1800"/>
              <a:buFont typeface="Open Sans"/>
              <a:buChar char="●"/>
            </a:pPr>
            <a:r>
              <a:rPr lang="en" sz="1800">
                <a:highlight>
                  <a:srgbClr val="FFFFFF"/>
                </a:highlight>
                <a:latin typeface="Open Sans"/>
                <a:ea typeface="Open Sans"/>
                <a:cs typeface="Open Sans"/>
                <a:sym typeface="Open Sans"/>
              </a:rPr>
              <a:t>Area resident Ed Lee expressed his dissatisfaction with the plan approved by the Suwannee River Water Management District in November 2025 to address potable water issues. “Nobody has talked anything about money,” said Ed Lee. “Today you’re talking $1 billion. What the hell do you think it’s gonna cost with the time it gets there? It’ll be $15 billion.”</a:t>
            </a:r>
            <a:endParaRPr sz="1800">
              <a:highlight>
                <a:srgbClr val="FFFFFF"/>
              </a:highlight>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Roboto"/>
              <a:buChar char="●"/>
            </a:pPr>
            <a:r>
              <a:rPr lang="en" sz="1800">
                <a:highlight>
                  <a:srgbClr val="FFFFFF"/>
                </a:highlight>
                <a:latin typeface="Roboto"/>
                <a:ea typeface="Roboto"/>
                <a:cs typeface="Roboto"/>
                <a:sym typeface="Roboto"/>
              </a:rPr>
              <a:t>Suwannee Riverkeeper John S. Quarterman, “The entire area JEA serves uses 120 million gallons. Remember that Texas plant, one plant does 100 million gallons. There’s no reason it has to be all in one place,” said Quarterman. “It doesn’t have to take more than a dozen years to come online.”</a:t>
            </a:r>
            <a:endParaRPr sz="1800">
              <a:highlight>
                <a:srgbClr val="FFFFFF"/>
              </a:highlight>
              <a:latin typeface="Open Sans"/>
              <a:ea typeface="Open Sans"/>
              <a:cs typeface="Open Sans"/>
              <a:sym typeface="Open Sans"/>
            </a:endParaRPr>
          </a:p>
          <a:p>
            <a:pPr indent="0" lvl="0" marL="0" rtl="0" algn="l">
              <a:spcBef>
                <a:spcPts val="1000"/>
              </a:spcBef>
              <a:spcAft>
                <a:spcPts val="0"/>
              </a:spcAft>
              <a:buNone/>
            </a:pPr>
            <a:r>
              <a:t/>
            </a:r>
            <a:endParaRPr sz="1800">
              <a:highlight>
                <a:srgbClr val="FFFFFF"/>
              </a:highlight>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8"/>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358" name="Google Shape;358;p58"/>
          <p:cNvSpPr txBox="1"/>
          <p:nvPr/>
        </p:nvSpPr>
        <p:spPr>
          <a:xfrm>
            <a:off x="243975" y="185650"/>
            <a:ext cx="8741100" cy="455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b="1" lang="en" sz="2400">
                <a:solidFill>
                  <a:srgbClr val="080809"/>
                </a:solidFill>
                <a:highlight>
                  <a:srgbClr val="FFFFFF"/>
                </a:highlight>
              </a:rPr>
              <a:t>More examples:</a:t>
            </a:r>
            <a:endParaRPr b="1" sz="240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2000">
                <a:solidFill>
                  <a:srgbClr val="080809"/>
                </a:solidFill>
                <a:highlight>
                  <a:srgbClr val="FFFFFF"/>
                </a:highlight>
              </a:rPr>
              <a:t>Dennis J. Price, P.G.’s op-ed in the Lake City Reporter, February 19, 2026.</a:t>
            </a:r>
            <a:endParaRPr sz="200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2000">
                <a:solidFill>
                  <a:srgbClr val="0064D1"/>
                </a:solidFill>
                <a:highlight>
                  <a:srgbClr val="FFFFFF"/>
                </a:highlight>
                <a:uFill>
                  <a:noFill/>
                </a:uFill>
                <a:hlinkClick r:id="rId4">
                  <a:extLst>
                    <a:ext uri="{A12FA001-AC4F-418D-AE19-62706E023703}">
                      <ahyp:hlinkClr val="tx"/>
                    </a:ext>
                  </a:extLst>
                </a:hlinkClick>
              </a:rPr>
              <a:t>https://wwals.net/?p=69519</a:t>
            </a:r>
            <a:endParaRPr sz="2000">
              <a:solidFill>
                <a:srgbClr val="0064D1"/>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2000">
                <a:solidFill>
                  <a:srgbClr val="080809"/>
                </a:solidFill>
                <a:highlight>
                  <a:srgbClr val="FFFFFF"/>
                </a:highlight>
              </a:rPr>
              <a:t>Video of the February 2nd WWALS Webinar on WFNF, with appearances by Hailey Hall, Rick Lanese, Joe Squitieri, and others, after a presentation by Suwannee Riverkeeper John S. Quarterman.</a:t>
            </a:r>
            <a:endParaRPr sz="200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2000">
                <a:solidFill>
                  <a:srgbClr val="0064D1"/>
                </a:solidFill>
                <a:highlight>
                  <a:srgbClr val="FFFFFF"/>
                </a:highlight>
                <a:uFill>
                  <a:noFill/>
                </a:uFill>
                <a:hlinkClick r:id="rId5">
                  <a:extLst>
                    <a:ext uri="{A12FA001-AC4F-418D-AE19-62706E023703}">
                      <ahyp:hlinkClr val="tx"/>
                    </a:ext>
                  </a:extLst>
                </a:hlinkClick>
              </a:rPr>
              <a:t>https://wwals.net/?p=69378</a:t>
            </a:r>
            <a:endParaRPr sz="2000">
              <a:solidFill>
                <a:srgbClr val="0064D1"/>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2000">
                <a:solidFill>
                  <a:srgbClr val="080809"/>
                </a:solidFill>
                <a:highlight>
                  <a:srgbClr val="FFFFFF"/>
                </a:highlight>
              </a:rPr>
              <a:t>A reference, How to Write Effective Public Comments, by the Environmental Data &amp; Governance Initiative, Gehrke, G., &amp; Paz, A. (2024).</a:t>
            </a:r>
            <a:endParaRPr sz="2000">
              <a:solidFill>
                <a:srgbClr val="080809"/>
              </a:solidFill>
              <a:highlight>
                <a:srgbClr val="FFFFFF"/>
              </a:highlight>
            </a:endParaRPr>
          </a:p>
          <a:p>
            <a:pPr indent="0" lvl="0" marL="0" rtl="0" algn="l">
              <a:lnSpc>
                <a:spcPct val="115000"/>
              </a:lnSpc>
              <a:spcBef>
                <a:spcPts val="600"/>
              </a:spcBef>
              <a:spcAft>
                <a:spcPts val="0"/>
              </a:spcAft>
              <a:buClr>
                <a:schemeClr val="dk1"/>
              </a:buClr>
              <a:buSzPts val="1100"/>
              <a:buFont typeface="Arial"/>
              <a:buNone/>
            </a:pPr>
            <a:r>
              <a:rPr lang="en" sz="2000">
                <a:solidFill>
                  <a:srgbClr val="0064D1"/>
                </a:solidFill>
                <a:highlight>
                  <a:srgbClr val="FFFFFF"/>
                </a:highlight>
              </a:rPr>
              <a:t>https://envirodatagov.org/how-to-write-effective-public-comments/</a:t>
            </a:r>
            <a:endParaRPr sz="2000">
              <a:solidFill>
                <a:srgbClr val="0064D1"/>
              </a:solidFill>
              <a:highlight>
                <a:srgbClr val="FFFFFF"/>
              </a:highlight>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59"/>
          <p:cNvPicPr preferRelativeResize="0"/>
          <p:nvPr/>
        </p:nvPicPr>
        <p:blipFill>
          <a:blip r:embed="rId3">
            <a:alphaModFix/>
          </a:blip>
          <a:stretch>
            <a:fillRect/>
          </a:stretch>
        </p:blipFill>
        <p:spPr>
          <a:xfrm>
            <a:off x="6348100" y="-59726"/>
            <a:ext cx="2349525" cy="2349525"/>
          </a:xfrm>
          <a:prstGeom prst="rect">
            <a:avLst/>
          </a:prstGeom>
          <a:noFill/>
          <a:ln>
            <a:noFill/>
          </a:ln>
        </p:spPr>
      </p:pic>
      <p:sp>
        <p:nvSpPr>
          <p:cNvPr id="364" name="Google Shape;364;p59"/>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
        <p:nvSpPr>
          <p:cNvPr id="365" name="Google Shape;365;p59"/>
          <p:cNvSpPr txBox="1"/>
          <p:nvPr/>
        </p:nvSpPr>
        <p:spPr>
          <a:xfrm>
            <a:off x="264575" y="39700"/>
            <a:ext cx="8678400" cy="470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chemeClr val="dk1"/>
                </a:solidFill>
              </a:rPr>
              <a:t>Ask for explanations </a:t>
            </a:r>
            <a:endParaRPr b="1" sz="3000">
              <a:solidFill>
                <a:schemeClr val="dk1"/>
              </a:solidFill>
            </a:endParaRPr>
          </a:p>
          <a:p>
            <a:pPr indent="0" lvl="0" marL="0" rtl="0" algn="ctr">
              <a:spcBef>
                <a:spcPts val="0"/>
              </a:spcBef>
              <a:spcAft>
                <a:spcPts val="0"/>
              </a:spcAft>
              <a:buClr>
                <a:schemeClr val="dk1"/>
              </a:buClr>
              <a:buSzPts val="1100"/>
              <a:buFont typeface="Arial"/>
              <a:buNone/>
            </a:pPr>
            <a:r>
              <a:rPr b="1" lang="en" sz="3000">
                <a:solidFill>
                  <a:schemeClr val="dk1"/>
                </a:solidFill>
              </a:rPr>
              <a:t>or to stop the project:</a:t>
            </a:r>
            <a:endParaRPr b="1" sz="3000">
              <a:solidFill>
                <a:schemeClr val="dk1"/>
              </a:solidFill>
            </a:endParaRPr>
          </a:p>
          <a:p>
            <a:pPr indent="-396875" lvl="0" marL="457200" rtl="0" algn="l">
              <a:spcBef>
                <a:spcPts val="1000"/>
              </a:spcBef>
              <a:spcAft>
                <a:spcPts val="0"/>
              </a:spcAft>
              <a:buClr>
                <a:schemeClr val="dk1"/>
              </a:buClr>
              <a:buSzPts val="2650"/>
              <a:buChar char="●"/>
            </a:pPr>
            <a:r>
              <a:rPr lang="en" sz="2650">
                <a:solidFill>
                  <a:schemeClr val="dk1"/>
                </a:solidFill>
              </a:rPr>
              <a:t>Members of Congress &amp; Statehouse</a:t>
            </a:r>
            <a:endParaRPr sz="2650">
              <a:solidFill>
                <a:schemeClr val="dk1"/>
              </a:solidFill>
            </a:endParaRPr>
          </a:p>
          <a:p>
            <a:pPr indent="-396875" lvl="1" marL="914400" rtl="0" algn="l">
              <a:spcBef>
                <a:spcPts val="0"/>
              </a:spcBef>
              <a:spcAft>
                <a:spcPts val="0"/>
              </a:spcAft>
              <a:buClr>
                <a:schemeClr val="dk1"/>
              </a:buClr>
              <a:buSzPts val="2650"/>
              <a:buFont typeface="Arial Narrow"/>
              <a:buChar char="○"/>
            </a:pPr>
            <a:r>
              <a:rPr lang="en" sz="2650" u="sng">
                <a:solidFill>
                  <a:srgbClr val="21759B"/>
                </a:solidFill>
                <a:highlight>
                  <a:schemeClr val="lt1"/>
                </a:highlight>
                <a:latin typeface="Arial Narrow"/>
                <a:ea typeface="Arial Narrow"/>
                <a:cs typeface="Arial Narrow"/>
                <a:sym typeface="Arial Narrow"/>
                <a:hlinkClick r:id="rId5">
                  <a:extLst>
                    <a:ext uri="{A12FA001-AC4F-418D-AE19-62706E023703}">
                      <ahyp:hlinkClr val="tx"/>
                    </a:ext>
                  </a:extLst>
                </a:hlinkClick>
              </a:rPr>
              <a:t>http://openstates.org/find_your_legislator/</a:t>
            </a:r>
            <a:endParaRPr sz="2650">
              <a:solidFill>
                <a:schemeClr val="dk1"/>
              </a:solidFill>
            </a:endParaRPr>
          </a:p>
          <a:p>
            <a:pPr indent="-396875" lvl="0" marL="457200" rtl="0" algn="l">
              <a:spcBef>
                <a:spcPts val="1000"/>
              </a:spcBef>
              <a:spcAft>
                <a:spcPts val="0"/>
              </a:spcAft>
              <a:buClr>
                <a:schemeClr val="dk1"/>
              </a:buClr>
              <a:buSzPts val="2650"/>
              <a:buChar char="●"/>
            </a:pPr>
            <a:r>
              <a:rPr lang="en" sz="2650">
                <a:solidFill>
                  <a:schemeClr val="dk1"/>
                </a:solidFill>
              </a:rPr>
              <a:t>SRWMD and SJRWMD Board</a:t>
            </a:r>
            <a:endParaRPr sz="2650">
              <a:solidFill>
                <a:schemeClr val="dk1"/>
              </a:solidFill>
            </a:endParaRPr>
          </a:p>
          <a:p>
            <a:pPr indent="-381000" lvl="1" marL="914400" rtl="0" algn="l">
              <a:spcBef>
                <a:spcPts val="0"/>
              </a:spcBef>
              <a:spcAft>
                <a:spcPts val="0"/>
              </a:spcAft>
              <a:buClr>
                <a:schemeClr val="dk1"/>
              </a:buClr>
              <a:buSzPts val="2400"/>
              <a:buFont typeface="Arial Narrow"/>
              <a:buChar char="○"/>
            </a:pPr>
            <a:r>
              <a:rPr lang="en" sz="2400" u="sng">
                <a:solidFill>
                  <a:schemeClr val="accent5"/>
                </a:solidFill>
                <a:latin typeface="Arial Narrow"/>
                <a:ea typeface="Arial Narrow"/>
                <a:cs typeface="Arial Narrow"/>
                <a:sym typeface="Arial Narrow"/>
                <a:hlinkClick r:id="rId6">
                  <a:extLst>
                    <a:ext uri="{A12FA001-AC4F-418D-AE19-62706E023703}">
                      <ahyp:hlinkClr val="tx"/>
                    </a:ext>
                  </a:extLst>
                </a:hlinkClick>
              </a:rPr>
              <a:t>https://www.mysuwanneeriver.com/134/Current-Board-Members</a:t>
            </a:r>
            <a:endParaRPr sz="2400">
              <a:solidFill>
                <a:schemeClr val="dk1"/>
              </a:solidFill>
              <a:latin typeface="Arial Narrow"/>
              <a:ea typeface="Arial Narrow"/>
              <a:cs typeface="Arial Narrow"/>
              <a:sym typeface="Arial Narrow"/>
            </a:endParaRPr>
          </a:p>
          <a:p>
            <a:pPr indent="-381000" lvl="1" marL="914400" rtl="0" algn="l">
              <a:spcBef>
                <a:spcPts val="0"/>
              </a:spcBef>
              <a:spcAft>
                <a:spcPts val="0"/>
              </a:spcAft>
              <a:buClr>
                <a:schemeClr val="dk1"/>
              </a:buClr>
              <a:buSzPts val="2400"/>
              <a:buFont typeface="Times New Roman"/>
              <a:buChar char="○"/>
            </a:pPr>
            <a:r>
              <a:rPr lang="en" sz="2400" u="sng">
                <a:solidFill>
                  <a:schemeClr val="accent5"/>
                </a:solidFill>
                <a:latin typeface="Arial Narrow"/>
                <a:ea typeface="Arial Narrow"/>
                <a:cs typeface="Arial Narrow"/>
                <a:sym typeface="Arial Narrow"/>
                <a:hlinkClick r:id="rId7">
                  <a:extLst>
                    <a:ext uri="{A12FA001-AC4F-418D-AE19-62706E023703}">
                      <ahyp:hlinkClr val="tx"/>
                    </a:ext>
                  </a:extLst>
                </a:hlinkClick>
              </a:rPr>
              <a:t>https://www.sjrwmd.com/about/organization/directors/</a:t>
            </a:r>
            <a:r>
              <a:rPr lang="en" sz="2400">
                <a:solidFill>
                  <a:schemeClr val="dk1"/>
                </a:solidFill>
                <a:latin typeface="Arial Narrow"/>
                <a:ea typeface="Arial Narrow"/>
                <a:cs typeface="Arial Narrow"/>
                <a:sym typeface="Arial Narrow"/>
              </a:rPr>
              <a:t>  </a:t>
            </a:r>
            <a:endParaRPr sz="2400">
              <a:solidFill>
                <a:schemeClr val="dk1"/>
              </a:solidFill>
              <a:latin typeface="Arial Narrow"/>
              <a:ea typeface="Arial Narrow"/>
              <a:cs typeface="Arial Narrow"/>
              <a:sym typeface="Arial Narrow"/>
            </a:endParaRPr>
          </a:p>
          <a:p>
            <a:pPr indent="-396875" lvl="0" marL="457200" rtl="0" algn="l">
              <a:spcBef>
                <a:spcPts val="1000"/>
              </a:spcBef>
              <a:spcAft>
                <a:spcPts val="0"/>
              </a:spcAft>
              <a:buClr>
                <a:schemeClr val="dk1"/>
              </a:buClr>
              <a:buSzPts val="2650"/>
              <a:buChar char="●"/>
            </a:pPr>
            <a:r>
              <a:rPr lang="en" sz="2650">
                <a:solidFill>
                  <a:schemeClr val="dk1"/>
                </a:solidFill>
              </a:rPr>
              <a:t>County Commissioners and City Councils</a:t>
            </a:r>
            <a:endParaRPr sz="2650">
              <a:solidFill>
                <a:schemeClr val="dk1"/>
              </a:solidFill>
            </a:endParaRPr>
          </a:p>
          <a:p>
            <a:pPr indent="-381000" lvl="1" marL="914400" rtl="0" algn="l">
              <a:spcBef>
                <a:spcPts val="0"/>
              </a:spcBef>
              <a:spcAft>
                <a:spcPts val="0"/>
              </a:spcAft>
              <a:buClr>
                <a:schemeClr val="dk1"/>
              </a:buClr>
              <a:buSzPts val="2400"/>
              <a:buChar char="○"/>
            </a:pPr>
            <a:r>
              <a:rPr lang="en" sz="2400" u="sng">
                <a:solidFill>
                  <a:schemeClr val="accent5"/>
                </a:solidFill>
                <a:latin typeface="Arial Narrow"/>
                <a:ea typeface="Arial Narrow"/>
                <a:cs typeface="Arial Narrow"/>
                <a:sym typeface="Arial Narrow"/>
                <a:hlinkClick r:id="rId8">
                  <a:extLst>
                    <a:ext uri="{A12FA001-AC4F-418D-AE19-62706E023703}">
                      <ahyp:hlinkClr val="tx"/>
                    </a:ext>
                  </a:extLst>
                </a:hlinkClick>
              </a:rPr>
              <a:t>https://www.fl-counties.com/2025-fac-directory/</a:t>
            </a:r>
            <a:r>
              <a:rPr lang="en" sz="2400">
                <a:solidFill>
                  <a:schemeClr val="dk1"/>
                </a:solidFill>
                <a:latin typeface="Arial Narrow"/>
                <a:ea typeface="Arial Narrow"/>
                <a:cs typeface="Arial Narrow"/>
                <a:sym typeface="Arial Narrow"/>
              </a:rPr>
              <a:t> </a:t>
            </a:r>
            <a:endParaRPr sz="2400">
              <a:solidFill>
                <a:schemeClr val="dk1"/>
              </a:solidFill>
              <a:latin typeface="Arial Narrow"/>
              <a:ea typeface="Arial Narrow"/>
              <a:cs typeface="Arial Narrow"/>
              <a:sym typeface="Arial Narrow"/>
            </a:endParaRPr>
          </a:p>
          <a:p>
            <a:pPr indent="-396875" lvl="0" marL="457200" rtl="0" algn="l">
              <a:spcBef>
                <a:spcPts val="1000"/>
              </a:spcBef>
              <a:spcAft>
                <a:spcPts val="0"/>
              </a:spcAft>
              <a:buClr>
                <a:schemeClr val="dk1"/>
              </a:buClr>
              <a:buSzPts val="2650"/>
              <a:buChar char="●"/>
            </a:pPr>
            <a:r>
              <a:rPr lang="en" sz="2650">
                <a:solidFill>
                  <a:schemeClr val="dk1"/>
                </a:solidFill>
              </a:rPr>
              <a:t>Florida Counties Task Force about wastewater</a:t>
            </a:r>
            <a:endParaRPr sz="2650">
              <a:solidFill>
                <a:schemeClr val="dk1"/>
              </a:solidFill>
            </a:endParaRPr>
          </a:p>
          <a:p>
            <a:pPr indent="-381000" lvl="1" marL="914400" rtl="0" algn="l">
              <a:spcBef>
                <a:spcPts val="0"/>
              </a:spcBef>
              <a:spcAft>
                <a:spcPts val="0"/>
              </a:spcAft>
              <a:buClr>
                <a:schemeClr val="dk1"/>
              </a:buClr>
              <a:buSzPts val="2400"/>
              <a:buFont typeface="Arial Narrow"/>
              <a:buChar char="○"/>
            </a:pPr>
            <a:r>
              <a:rPr lang="en" sz="2400" u="sng">
                <a:solidFill>
                  <a:schemeClr val="accent5"/>
                </a:solidFill>
                <a:latin typeface="Arial Narrow"/>
                <a:ea typeface="Arial Narrow"/>
                <a:cs typeface="Arial Narrow"/>
                <a:sym typeface="Arial Narrow"/>
                <a:hlinkClick r:id="rId9">
                  <a:extLst>
                    <a:ext uri="{A12FA001-AC4F-418D-AE19-62706E023703}">
                      <ahyp:hlinkClr val="tx"/>
                    </a:ext>
                  </a:extLst>
                </a:hlinkClick>
              </a:rPr>
              <a:t>https://wwals.net/?p=68081</a:t>
            </a:r>
            <a:r>
              <a:rPr lang="en" sz="2400">
                <a:solidFill>
                  <a:schemeClr val="dk1"/>
                </a:solidFill>
                <a:latin typeface="Arial Narrow"/>
                <a:ea typeface="Arial Narrow"/>
                <a:cs typeface="Arial Narrow"/>
                <a:sym typeface="Arial Narrow"/>
              </a:rPr>
              <a:t> </a:t>
            </a:r>
            <a:endParaRPr sz="2400">
              <a:solidFill>
                <a:schemeClr val="dk1"/>
              </a:solidFill>
              <a:latin typeface="Arial Narrow"/>
              <a:ea typeface="Arial Narrow"/>
              <a:cs typeface="Arial Narrow"/>
              <a:sym typeface="Arial Narrow"/>
            </a:endParaRPr>
          </a:p>
          <a:p>
            <a:pPr indent="0" lvl="0" marL="0" rtl="0" algn="l">
              <a:spcBef>
                <a:spcPts val="1000"/>
              </a:spcBef>
              <a:spcAft>
                <a:spcPts val="0"/>
              </a:spcAft>
              <a:buNone/>
            </a:pPr>
            <a:r>
              <a:t/>
            </a:r>
            <a:endParaRPr sz="1800">
              <a:solidFill>
                <a:schemeClr val="dk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60" title="jsq.jpg"/>
          <p:cNvPicPr preferRelativeResize="0"/>
          <p:nvPr/>
        </p:nvPicPr>
        <p:blipFill>
          <a:blip r:embed="rId3">
            <a:alphaModFix/>
          </a:blip>
          <a:stretch>
            <a:fillRect/>
          </a:stretch>
        </p:blipFill>
        <p:spPr>
          <a:xfrm>
            <a:off x="5675026" y="1338012"/>
            <a:ext cx="3396425" cy="3277249"/>
          </a:xfrm>
          <a:prstGeom prst="rect">
            <a:avLst/>
          </a:prstGeom>
          <a:noFill/>
          <a:ln>
            <a:noFill/>
          </a:ln>
        </p:spPr>
      </p:pic>
      <p:pic>
        <p:nvPicPr>
          <p:cNvPr id="371" name="Google Shape;371;p60"/>
          <p:cNvPicPr preferRelativeResize="0"/>
          <p:nvPr/>
        </p:nvPicPr>
        <p:blipFill>
          <a:blip r:embed="rId4">
            <a:alphaModFix/>
          </a:blip>
          <a:stretch>
            <a:fillRect/>
          </a:stretch>
        </p:blipFill>
        <p:spPr>
          <a:xfrm>
            <a:off x="4127625" y="1757544"/>
            <a:ext cx="1500150" cy="585075"/>
          </a:xfrm>
          <a:prstGeom prst="rect">
            <a:avLst/>
          </a:prstGeom>
          <a:noFill/>
          <a:ln>
            <a:noFill/>
          </a:ln>
        </p:spPr>
      </p:pic>
      <p:pic>
        <p:nvPicPr>
          <p:cNvPr id="372" name="Google Shape;372;p60" title="Logo-0001.jpg"/>
          <p:cNvPicPr preferRelativeResize="0"/>
          <p:nvPr/>
        </p:nvPicPr>
        <p:blipFill>
          <a:blip r:embed="rId5">
            <a:alphaModFix/>
          </a:blip>
          <a:stretch>
            <a:fillRect/>
          </a:stretch>
        </p:blipFill>
        <p:spPr>
          <a:xfrm>
            <a:off x="109250" y="1337044"/>
            <a:ext cx="3053775" cy="361350"/>
          </a:xfrm>
          <a:prstGeom prst="rect">
            <a:avLst/>
          </a:prstGeom>
          <a:noFill/>
          <a:ln>
            <a:noFill/>
          </a:ln>
        </p:spPr>
      </p:pic>
      <p:pic>
        <p:nvPicPr>
          <p:cNvPr id="373" name="Google Shape;373;p60"/>
          <p:cNvPicPr preferRelativeResize="0"/>
          <p:nvPr/>
        </p:nvPicPr>
        <p:blipFill>
          <a:blip r:embed="rId6">
            <a:alphaModFix/>
          </a:blip>
          <a:stretch>
            <a:fillRect/>
          </a:stretch>
        </p:blipFill>
        <p:spPr>
          <a:xfrm>
            <a:off x="3653650" y="3107525"/>
            <a:ext cx="1939650" cy="1784475"/>
          </a:xfrm>
          <a:prstGeom prst="rect">
            <a:avLst/>
          </a:prstGeom>
          <a:noFill/>
          <a:ln>
            <a:noFill/>
          </a:ln>
        </p:spPr>
      </p:pic>
      <p:sp>
        <p:nvSpPr>
          <p:cNvPr id="374" name="Google Shape;374;p60"/>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7"/>
              </a:rPr>
              <a:t>wwals.net</a:t>
            </a:r>
            <a:r>
              <a:rPr lang="en"/>
              <a:t> </a:t>
            </a:r>
            <a:fld id="{00000000-1234-1234-1234-123412341234}" type="slidenum">
              <a:rPr lang="en"/>
              <a:t>‹#›</a:t>
            </a:fld>
            <a:endParaRPr/>
          </a:p>
        </p:txBody>
      </p:sp>
      <p:sp>
        <p:nvSpPr>
          <p:cNvPr id="375" name="Google Shape;375;p60"/>
          <p:cNvSpPr txBox="1"/>
          <p:nvPr/>
        </p:nvSpPr>
        <p:spPr>
          <a:xfrm>
            <a:off x="211675" y="105825"/>
            <a:ext cx="8817300" cy="88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200">
                <a:solidFill>
                  <a:schemeClr val="dk1"/>
                </a:solidFill>
              </a:rPr>
              <a:t>Contact:</a:t>
            </a:r>
            <a:endParaRPr sz="5200">
              <a:solidFill>
                <a:schemeClr val="dk1"/>
              </a:solidFill>
            </a:endParaRPr>
          </a:p>
          <a:p>
            <a:pPr indent="0" lvl="0" marL="0" rtl="0" algn="l">
              <a:spcBef>
                <a:spcPts val="0"/>
              </a:spcBef>
              <a:spcAft>
                <a:spcPts val="0"/>
              </a:spcAft>
              <a:buNone/>
            </a:pPr>
            <a:r>
              <a:t/>
            </a:r>
            <a:endParaRPr sz="1800">
              <a:solidFill>
                <a:schemeClr val="dk2"/>
              </a:solidFill>
            </a:endParaRPr>
          </a:p>
        </p:txBody>
      </p:sp>
      <p:sp>
        <p:nvSpPr>
          <p:cNvPr id="376" name="Google Shape;376;p60"/>
          <p:cNvSpPr txBox="1"/>
          <p:nvPr/>
        </p:nvSpPr>
        <p:spPr>
          <a:xfrm>
            <a:off x="0" y="959125"/>
            <a:ext cx="5568300" cy="4035000"/>
          </a:xfrm>
          <a:prstGeom prst="rect">
            <a:avLst/>
          </a:prstGeom>
          <a:noFill/>
          <a:ln>
            <a:noFill/>
          </a:ln>
        </p:spPr>
        <p:txBody>
          <a:bodyPr anchorCtr="0" anchor="t" bIns="91425" lIns="91425" spcFirstLastPara="1" rIns="91425" wrap="square" tIns="91425">
            <a:noAutofit/>
          </a:bodyPr>
          <a:lstStyle/>
          <a:p>
            <a:pPr indent="-139700" lvl="0" marL="279400" rtl="0" algn="l">
              <a:lnSpc>
                <a:spcPct val="115000"/>
              </a:lnSpc>
              <a:spcBef>
                <a:spcPts val="0"/>
              </a:spcBef>
              <a:spcAft>
                <a:spcPts val="0"/>
              </a:spcAft>
              <a:buClr>
                <a:schemeClr val="dk1"/>
              </a:buClr>
              <a:buSzPts val="1100"/>
              <a:buFont typeface="Arial"/>
              <a:buNone/>
            </a:pPr>
            <a:r>
              <a:rPr lang="en" sz="1900">
                <a:solidFill>
                  <a:schemeClr val="dk1"/>
                </a:solidFill>
              </a:rPr>
              <a:t>John S. Quarterman,</a:t>
            </a:r>
            <a:br>
              <a:rPr lang="en" sz="1900">
                <a:solidFill>
                  <a:schemeClr val="dk1"/>
                </a:solidFill>
              </a:rPr>
            </a:br>
            <a:r>
              <a:rPr lang="en" sz="1900">
                <a:solidFill>
                  <a:schemeClr val="dk1"/>
                </a:solidFill>
              </a:rPr>
              <a:t>                                          &amp; Executive Director</a:t>
            </a:r>
            <a:br>
              <a:rPr lang="en" sz="1900">
                <a:solidFill>
                  <a:schemeClr val="dk1"/>
                </a:solidFill>
              </a:rPr>
            </a:br>
            <a:r>
              <a:rPr lang="en" sz="1900">
                <a:solidFill>
                  <a:schemeClr val="dk1"/>
                </a:solidFill>
              </a:rPr>
              <a:t>229-242-0102</a:t>
            </a:r>
            <a:br>
              <a:rPr lang="en" sz="1900">
                <a:solidFill>
                  <a:schemeClr val="dk1"/>
                </a:solidFill>
              </a:rPr>
            </a:br>
            <a:r>
              <a:rPr lang="en" sz="1900">
                <a:solidFill>
                  <a:schemeClr val="dk1"/>
                </a:solidFill>
              </a:rPr>
              <a:t>contact@suwanneeriverkeeper.org</a:t>
            </a:r>
            <a:br>
              <a:rPr lang="en" sz="1900">
                <a:solidFill>
                  <a:schemeClr val="dk1"/>
                </a:solidFill>
              </a:rPr>
            </a:br>
            <a:r>
              <a:rPr lang="en" sz="1900" u="sng">
                <a:solidFill>
                  <a:schemeClr val="accent5"/>
                </a:solidFill>
                <a:hlinkClick r:id="rId8">
                  <a:extLst>
                    <a:ext uri="{A12FA001-AC4F-418D-AE19-62706E023703}">
                      <ahyp:hlinkClr val="tx"/>
                    </a:ext>
                  </a:extLst>
                </a:hlinkClick>
              </a:rPr>
              <a:t>www.suwanneeriverkeeper.org</a:t>
            </a:r>
            <a:r>
              <a:rPr lang="en" sz="1900">
                <a:solidFill>
                  <a:schemeClr val="dk1"/>
                </a:solidFill>
              </a:rPr>
              <a:t>,</a:t>
            </a:r>
            <a:endParaRPr sz="1900">
              <a:solidFill>
                <a:schemeClr val="dk1"/>
              </a:solidFill>
            </a:endParaRPr>
          </a:p>
          <a:p>
            <a:pPr indent="-139700" lvl="0" marL="279400" rtl="0" algn="l">
              <a:lnSpc>
                <a:spcPct val="115000"/>
              </a:lnSpc>
              <a:spcBef>
                <a:spcPts val="500"/>
              </a:spcBef>
              <a:spcAft>
                <a:spcPts val="0"/>
              </a:spcAft>
              <a:buClr>
                <a:schemeClr val="dk1"/>
              </a:buClr>
              <a:buSzPts val="1100"/>
              <a:buFont typeface="Arial"/>
              <a:buNone/>
            </a:pPr>
            <a:r>
              <a:rPr lang="en" sz="1900">
                <a:solidFill>
                  <a:schemeClr val="dk1"/>
                </a:solidFill>
              </a:rPr>
              <a:t>WWALS Watershed Coalition, Inc. (WWALS)</a:t>
            </a:r>
            <a:br>
              <a:rPr lang="en" sz="1900">
                <a:solidFill>
                  <a:schemeClr val="dk1"/>
                </a:solidFill>
              </a:rPr>
            </a:br>
            <a:r>
              <a:rPr lang="en" sz="1900">
                <a:solidFill>
                  <a:schemeClr val="dk1"/>
                </a:solidFill>
              </a:rPr>
              <a:t>850-290-2350</a:t>
            </a:r>
            <a:br>
              <a:rPr lang="en" sz="1900">
                <a:solidFill>
                  <a:schemeClr val="dk1"/>
                </a:solidFill>
              </a:rPr>
            </a:br>
            <a:r>
              <a:rPr lang="en" sz="1900">
                <a:solidFill>
                  <a:schemeClr val="dk1"/>
                </a:solidFill>
              </a:rPr>
              <a:t>wwalswatershed@gmail.com</a:t>
            </a:r>
            <a:br>
              <a:rPr lang="en" sz="1900">
                <a:solidFill>
                  <a:schemeClr val="dk1"/>
                </a:solidFill>
              </a:rPr>
            </a:br>
            <a:r>
              <a:rPr lang="en" sz="1900" u="sng">
                <a:solidFill>
                  <a:schemeClr val="accent5"/>
                </a:solidFill>
                <a:hlinkClick r:id="rId9">
                  <a:extLst>
                    <a:ext uri="{A12FA001-AC4F-418D-AE19-62706E023703}">
                      <ahyp:hlinkClr val="tx"/>
                    </a:ext>
                  </a:extLst>
                </a:hlinkClick>
              </a:rPr>
              <a:t>www.wwals.net</a:t>
            </a:r>
            <a:br>
              <a:rPr lang="en" sz="1900" u="sng">
                <a:solidFill>
                  <a:schemeClr val="accent5"/>
                </a:solidFill>
                <a:hlinkClick r:id="rId10">
                  <a:extLst>
                    <a:ext uri="{A12FA001-AC4F-418D-AE19-62706E023703}">
                      <ahyp:hlinkClr val="tx"/>
                    </a:ext>
                  </a:extLst>
                </a:hlinkClick>
              </a:rPr>
            </a:br>
            <a:r>
              <a:rPr lang="en" sz="1900">
                <a:solidFill>
                  <a:schemeClr val="dk1"/>
                </a:solidFill>
              </a:rPr>
              <a:t>PO Box 88, Hahira, GA 31632</a:t>
            </a:r>
            <a:endParaRPr sz="3600">
              <a:solidFill>
                <a:schemeClr val="dk2"/>
              </a:solidFill>
            </a:endParaRPr>
          </a:p>
          <a:p>
            <a:pPr indent="0" lvl="0" marL="0" rtl="0" algn="l">
              <a:spcBef>
                <a:spcPts val="50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title="image001.jpg"/>
          <p:cNvPicPr preferRelativeResize="0"/>
          <p:nvPr/>
        </p:nvPicPr>
        <p:blipFill>
          <a:blip r:embed="rId3">
            <a:alphaModFix/>
          </a:blip>
          <a:stretch>
            <a:fillRect/>
          </a:stretch>
        </p:blipFill>
        <p:spPr>
          <a:xfrm>
            <a:off x="4061125" y="-88675"/>
            <a:ext cx="3674487" cy="4746201"/>
          </a:xfrm>
          <a:prstGeom prst="rect">
            <a:avLst/>
          </a:prstGeom>
          <a:noFill/>
          <a:ln>
            <a:noFill/>
          </a:ln>
        </p:spPr>
      </p:pic>
      <p:sp>
        <p:nvSpPr>
          <p:cNvPr id="83" name="Google Shape;83;p17"/>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4"/>
              </a:rPr>
              <a:t>wwals.net</a:t>
            </a:r>
            <a:r>
              <a:rPr lang="en"/>
              <a:t> </a:t>
            </a:r>
            <a:fld id="{00000000-1234-1234-1234-123412341234}" type="slidenum">
              <a:rPr lang="en"/>
              <a:t>‹#›</a:t>
            </a:fld>
            <a:endParaRPr/>
          </a:p>
        </p:txBody>
      </p:sp>
      <p:sp>
        <p:nvSpPr>
          <p:cNvPr id="84" name="Google Shape;84;p17"/>
          <p:cNvSpPr txBox="1"/>
          <p:nvPr/>
        </p:nvSpPr>
        <p:spPr>
          <a:xfrm>
            <a:off x="275350" y="228600"/>
            <a:ext cx="3674400" cy="482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rPr>
              <a:t>Floridan Aquifer</a:t>
            </a:r>
            <a:endParaRPr sz="3000">
              <a:solidFill>
                <a:schemeClr val="dk1"/>
              </a:solidFill>
            </a:endParaRPr>
          </a:p>
          <a:p>
            <a:pPr indent="0" lvl="0" marL="0" rtl="0" algn="ctr">
              <a:spcBef>
                <a:spcPts val="0"/>
              </a:spcBef>
              <a:spcAft>
                <a:spcPts val="0"/>
              </a:spcAft>
              <a:buClr>
                <a:schemeClr val="dk1"/>
              </a:buClr>
              <a:buSzPts val="1100"/>
              <a:buFont typeface="Arial"/>
              <a:buNone/>
            </a:pPr>
            <a:r>
              <a:t/>
            </a:r>
            <a:endParaRPr sz="3000">
              <a:solidFill>
                <a:schemeClr val="dk1"/>
              </a:solidFill>
            </a:endParaRPr>
          </a:p>
          <a:p>
            <a:pPr indent="0" lvl="0" marL="0" rtl="0" algn="l">
              <a:spcBef>
                <a:spcPts val="0"/>
              </a:spcBef>
              <a:spcAft>
                <a:spcPts val="0"/>
              </a:spcAft>
              <a:buClr>
                <a:schemeClr val="dk1"/>
              </a:buClr>
              <a:buSzPts val="1100"/>
              <a:buFont typeface="Arial"/>
              <a:buNone/>
            </a:pPr>
            <a:r>
              <a:rPr lang="en" sz="3000">
                <a:solidFill>
                  <a:schemeClr val="dk1"/>
                </a:solidFill>
              </a:rPr>
              <a:t>Basis of all our </a:t>
            </a:r>
            <a:endParaRPr sz="3000">
              <a:solidFill>
                <a:schemeClr val="dk1"/>
              </a:solidFill>
            </a:endParaRPr>
          </a:p>
          <a:p>
            <a:pPr indent="0" lvl="0" marL="0" rtl="0" algn="l">
              <a:spcBef>
                <a:spcPts val="0"/>
              </a:spcBef>
              <a:spcAft>
                <a:spcPts val="0"/>
              </a:spcAft>
              <a:buClr>
                <a:schemeClr val="dk1"/>
              </a:buClr>
              <a:buSzPts val="1100"/>
              <a:buFont typeface="Arial"/>
              <a:buNone/>
            </a:pPr>
            <a:r>
              <a:rPr lang="en" sz="3000">
                <a:solidFill>
                  <a:schemeClr val="dk1"/>
                </a:solidFill>
              </a:rPr>
              <a:t>drinking water, agriculture,</a:t>
            </a:r>
            <a:endParaRPr sz="3000">
              <a:solidFill>
                <a:schemeClr val="dk1"/>
              </a:solidFill>
            </a:endParaRPr>
          </a:p>
          <a:p>
            <a:pPr indent="0" lvl="0" marL="0" rtl="0" algn="l">
              <a:spcBef>
                <a:spcPts val="0"/>
              </a:spcBef>
              <a:spcAft>
                <a:spcPts val="0"/>
              </a:spcAft>
              <a:buClr>
                <a:schemeClr val="dk1"/>
              </a:buClr>
              <a:buSzPts val="1100"/>
              <a:buFont typeface="Arial"/>
              <a:buNone/>
            </a:pPr>
            <a:r>
              <a:rPr lang="en" sz="3000">
                <a:solidFill>
                  <a:schemeClr val="dk1"/>
                </a:solidFill>
              </a:rPr>
              <a:t>and industry</a:t>
            </a:r>
            <a:endParaRPr sz="30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8" title="rick.jpg"/>
          <p:cNvPicPr preferRelativeResize="0"/>
          <p:nvPr/>
        </p:nvPicPr>
        <p:blipFill rotWithShape="1">
          <a:blip r:embed="rId3">
            <a:alphaModFix/>
          </a:blip>
          <a:srcRect b="0" l="7141" r="0" t="2047"/>
          <a:stretch/>
        </p:blipFill>
        <p:spPr>
          <a:xfrm>
            <a:off x="5276275" y="1424150"/>
            <a:ext cx="3867726" cy="2719949"/>
          </a:xfrm>
          <a:prstGeom prst="rect">
            <a:avLst/>
          </a:prstGeom>
          <a:noFill/>
          <a:ln>
            <a:noFill/>
          </a:ln>
        </p:spPr>
      </p:pic>
      <p:sp>
        <p:nvSpPr>
          <p:cNvPr id="90" name="Google Shape;90;p18"/>
          <p:cNvSpPr txBox="1"/>
          <p:nvPr/>
        </p:nvSpPr>
        <p:spPr>
          <a:xfrm>
            <a:off x="79775" y="883375"/>
            <a:ext cx="5320800" cy="130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t/>
            </a:r>
            <a:endParaRPr b="1" sz="1600">
              <a:solidFill>
                <a:schemeClr val="dk1"/>
              </a:solidFill>
              <a:highlight>
                <a:srgbClr val="FFFFFF"/>
              </a:highlight>
            </a:endParaRPr>
          </a:p>
          <a:p>
            <a:pPr indent="0" lvl="0" marL="0" rtl="0" algn="l">
              <a:spcBef>
                <a:spcPts val="0"/>
              </a:spcBef>
              <a:spcAft>
                <a:spcPts val="0"/>
              </a:spcAft>
              <a:buNone/>
            </a:pPr>
            <a:r>
              <a:t/>
            </a:r>
            <a:endParaRPr sz="1800"/>
          </a:p>
        </p:txBody>
      </p:sp>
      <p:pic>
        <p:nvPicPr>
          <p:cNvPr id="91" name="Google Shape;91;p18" title="2025-08-23--table-valdosta-spills-2025-10-06-ga-epd-sewage-spills-report.jpg"/>
          <p:cNvPicPr preferRelativeResize="0"/>
          <p:nvPr/>
        </p:nvPicPr>
        <p:blipFill>
          <a:blip r:embed="rId4">
            <a:alphaModFix/>
          </a:blip>
          <a:stretch>
            <a:fillRect/>
          </a:stretch>
        </p:blipFill>
        <p:spPr>
          <a:xfrm>
            <a:off x="98850" y="3456250"/>
            <a:ext cx="7653449" cy="1495425"/>
          </a:xfrm>
          <a:prstGeom prst="rect">
            <a:avLst/>
          </a:prstGeom>
          <a:noFill/>
          <a:ln>
            <a:noFill/>
          </a:ln>
        </p:spPr>
      </p:pic>
      <p:sp>
        <p:nvSpPr>
          <p:cNvPr id="92" name="Google Shape;92;p18"/>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5"/>
              </a:rPr>
              <a:t>wwals.net</a:t>
            </a:r>
            <a:r>
              <a:rPr lang="en"/>
              <a:t> </a:t>
            </a:r>
            <a:fld id="{00000000-1234-1234-1234-123412341234}" type="slidenum">
              <a:rPr lang="en"/>
              <a:t>‹#›</a:t>
            </a:fld>
            <a:endParaRPr/>
          </a:p>
        </p:txBody>
      </p:sp>
      <p:sp>
        <p:nvSpPr>
          <p:cNvPr id="93" name="Google Shape;93;p18"/>
          <p:cNvSpPr txBox="1"/>
          <p:nvPr/>
        </p:nvSpPr>
        <p:spPr>
          <a:xfrm>
            <a:off x="79775" y="38400"/>
            <a:ext cx="8877000" cy="3588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500">
                <a:solidFill>
                  <a:schemeClr val="dk1"/>
                </a:solidFill>
                <a:highlight>
                  <a:schemeClr val="lt1"/>
                </a:highlight>
              </a:rPr>
              <a:t>Rick Davis, chair of the River contamination Task Force</a:t>
            </a:r>
            <a:endParaRPr sz="2500">
              <a:solidFill>
                <a:schemeClr val="dk1"/>
              </a:solidFill>
              <a:highlight>
                <a:schemeClr val="lt1"/>
              </a:highlight>
            </a:endParaRPr>
          </a:p>
          <a:p>
            <a:pPr indent="0" lvl="0" marL="0" rtl="0" algn="ctr">
              <a:lnSpc>
                <a:spcPct val="115000"/>
              </a:lnSpc>
              <a:spcBef>
                <a:spcPts val="0"/>
              </a:spcBef>
              <a:spcAft>
                <a:spcPts val="0"/>
              </a:spcAft>
              <a:buNone/>
            </a:pPr>
            <a:r>
              <a:rPr lang="en" sz="2500">
                <a:solidFill>
                  <a:schemeClr val="dk1"/>
                </a:solidFill>
                <a:highlight>
                  <a:schemeClr val="lt1"/>
                </a:highlight>
              </a:rPr>
              <a:t>of the dozen downstream Florida counties</a:t>
            </a:r>
            <a:endParaRPr sz="2500">
              <a:solidFill>
                <a:schemeClr val="dk1"/>
              </a:solidFill>
              <a:highlight>
                <a:schemeClr val="lt1"/>
              </a:highlight>
            </a:endParaRPr>
          </a:p>
          <a:p>
            <a:pPr indent="0" lvl="0" marL="0" rtl="0" algn="l">
              <a:lnSpc>
                <a:spcPct val="115000"/>
              </a:lnSpc>
              <a:spcBef>
                <a:spcPts val="0"/>
              </a:spcBef>
              <a:spcAft>
                <a:spcPts val="0"/>
              </a:spcAft>
              <a:buClr>
                <a:schemeClr val="dk1"/>
              </a:buClr>
              <a:buSzPts val="1018"/>
              <a:buFont typeface="Arial"/>
              <a:buNone/>
            </a:pPr>
            <a:r>
              <a:rPr lang="en" sz="1700">
                <a:solidFill>
                  <a:schemeClr val="dk1"/>
                </a:solidFill>
              </a:rPr>
              <a:t>Spoke about the more than $160 million Valdosta has spent fixing its sewer system</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He urged more water quality testing by Valdosta</a:t>
            </a:r>
            <a:endParaRPr sz="1700">
              <a:solidFill>
                <a:schemeClr val="dk1"/>
              </a:solidFill>
            </a:endParaRPr>
          </a:p>
          <a:p>
            <a:pPr indent="0" lvl="0" marL="0" rtl="0" algn="l">
              <a:lnSpc>
                <a:spcPct val="115000"/>
              </a:lnSpc>
              <a:spcBef>
                <a:spcPts val="0"/>
              </a:spcBef>
              <a:spcAft>
                <a:spcPts val="0"/>
              </a:spcAft>
              <a:buNone/>
            </a:pPr>
            <a:r>
              <a:t/>
            </a:r>
            <a:endParaRPr sz="25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chemeClr val="lt1"/>
                </a:highlight>
              </a:rPr>
              <a:t>WWALS thanks Lowndes County for no sewage spills in years.</a:t>
            </a:r>
            <a:endParaRPr>
              <a:solidFill>
                <a:schemeClr val="dk1"/>
              </a:solidFill>
              <a:highlight>
                <a:schemeClr val="lt1"/>
              </a:highlight>
            </a:endParaRPr>
          </a:p>
          <a:p>
            <a:pPr indent="-317500" lvl="0" marL="457200" rtl="0" algn="l">
              <a:lnSpc>
                <a:spcPct val="115000"/>
              </a:lnSpc>
              <a:spcBef>
                <a:spcPts val="0"/>
              </a:spcBef>
              <a:spcAft>
                <a:spcPts val="0"/>
              </a:spcAft>
              <a:buClr>
                <a:schemeClr val="dk1"/>
              </a:buClr>
              <a:buSzPts val="1400"/>
              <a:buChar char="●"/>
            </a:pPr>
            <a:r>
              <a:rPr lang="en">
                <a:solidFill>
                  <a:schemeClr val="dk1"/>
                </a:solidFill>
                <a:highlight>
                  <a:schemeClr val="lt1"/>
                </a:highlight>
              </a:rPr>
              <a:t>Thanks to Valdosta for fewer spills that don’t last as long.</a:t>
            </a:r>
            <a:endParaRPr>
              <a:solidFill>
                <a:schemeClr val="dk1"/>
              </a:solidFill>
              <a:highlight>
                <a:schemeClr val="lt1"/>
              </a:highlight>
            </a:endParaRPr>
          </a:p>
          <a:p>
            <a:pPr indent="-317500" lvl="0" marL="457200" rtl="0" algn="l">
              <a:lnSpc>
                <a:spcPct val="115000"/>
              </a:lnSpc>
              <a:spcBef>
                <a:spcPts val="0"/>
              </a:spcBef>
              <a:spcAft>
                <a:spcPts val="0"/>
              </a:spcAft>
              <a:buClr>
                <a:schemeClr val="dk1"/>
              </a:buClr>
              <a:buSzPts val="1400"/>
              <a:buChar char="●"/>
            </a:pPr>
            <a:r>
              <a:rPr lang="en">
                <a:solidFill>
                  <a:schemeClr val="dk1"/>
                </a:solidFill>
                <a:highlight>
                  <a:schemeClr val="lt1"/>
                </a:highlight>
              </a:rPr>
              <a:t>Thanks to GA-EPD for the daily Sewage Spills Report,</a:t>
            </a:r>
            <a:endParaRPr>
              <a:solidFill>
                <a:schemeClr val="dk1"/>
              </a:solidFill>
              <a:highlight>
                <a:schemeClr val="lt1"/>
              </a:highlight>
            </a:endParaRPr>
          </a:p>
          <a:p>
            <a:pPr indent="-317500" lvl="0" marL="457200" rtl="0" algn="l">
              <a:lnSpc>
                <a:spcPct val="115000"/>
              </a:lnSpc>
              <a:spcBef>
                <a:spcPts val="0"/>
              </a:spcBef>
              <a:spcAft>
                <a:spcPts val="0"/>
              </a:spcAft>
              <a:buClr>
                <a:schemeClr val="dk1"/>
              </a:buClr>
              <a:buSzPts val="1400"/>
              <a:buChar char="●"/>
            </a:pPr>
            <a:r>
              <a:rPr lang="en">
                <a:solidFill>
                  <a:schemeClr val="dk1"/>
                </a:solidFill>
                <a:highlight>
                  <a:schemeClr val="lt1"/>
                </a:highlight>
              </a:rPr>
              <a:t>after WWALS got 30 GA &amp; FL orgs to propose it in 2018.</a:t>
            </a:r>
            <a:endParaRPr>
              <a:solidFill>
                <a:schemeClr val="dk1"/>
              </a:solidFill>
              <a:highlight>
                <a:schemeClr val="lt1"/>
              </a:highlight>
            </a:endParaRPr>
          </a:p>
          <a:p>
            <a:pPr indent="0" lvl="0" marL="0" rtl="0" algn="l">
              <a:lnSpc>
                <a:spcPct val="115000"/>
              </a:lnSpc>
              <a:spcBef>
                <a:spcPts val="1000"/>
              </a:spcBef>
              <a:spcAft>
                <a:spcPts val="0"/>
              </a:spcAft>
              <a:buClr>
                <a:schemeClr val="dk1"/>
              </a:buClr>
              <a:buSzPts val="1100"/>
              <a:buFont typeface="Arial"/>
              <a:buNone/>
            </a:pPr>
            <a:r>
              <a:rPr b="1" lang="en">
                <a:solidFill>
                  <a:schemeClr val="dk1"/>
                </a:solidFill>
                <a:highlight>
                  <a:schemeClr val="lt1"/>
                </a:highlight>
              </a:rPr>
              <a:t>Please fully fund Georgia Environmental Protection Division</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99" name="Google Shape;99;p19"/>
          <p:cNvSpPr txBox="1"/>
          <p:nvPr/>
        </p:nvSpPr>
        <p:spPr>
          <a:xfrm>
            <a:off x="317500" y="271200"/>
            <a:ext cx="8605500" cy="427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200">
                <a:solidFill>
                  <a:schemeClr val="dk1"/>
                </a:solidFill>
              </a:rPr>
              <a:t>Stigma</a:t>
            </a:r>
            <a:endParaRPr sz="5200">
              <a:solidFill>
                <a:schemeClr val="dk1"/>
              </a:solidFill>
            </a:endParaRPr>
          </a:p>
          <a:p>
            <a:pPr indent="0" lvl="0" marL="0" rtl="0" algn="ctr">
              <a:spcBef>
                <a:spcPts val="0"/>
              </a:spcBef>
              <a:spcAft>
                <a:spcPts val="0"/>
              </a:spcAft>
              <a:buClr>
                <a:schemeClr val="dk1"/>
              </a:buClr>
              <a:buSzPts val="1100"/>
              <a:buFont typeface="Arial"/>
              <a:buNone/>
            </a:pPr>
            <a:r>
              <a:rPr lang="en" sz="3300">
                <a:solidFill>
                  <a:schemeClr val="dk1"/>
                </a:solidFill>
              </a:rPr>
              <a:t>Not downstream from Valdosta:</a:t>
            </a:r>
            <a:endParaRPr sz="33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Suwannee River upstream from the Alapaha </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Ichetucknee River</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Santa Fe River</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New River</a:t>
            </a:r>
            <a:endParaRPr sz="2400">
              <a:solidFill>
                <a:schemeClr val="dk1"/>
              </a:solidFill>
            </a:endParaRPr>
          </a:p>
          <a:p>
            <a:pPr indent="0" lvl="0" marL="0" rtl="0" algn="l">
              <a:spcBef>
                <a:spcPts val="0"/>
              </a:spcBef>
              <a:spcAft>
                <a:spcPts val="0"/>
              </a:spcAft>
              <a:buClr>
                <a:schemeClr val="dk1"/>
              </a:buClr>
              <a:buSzPts val="1100"/>
              <a:buFont typeface="Arial"/>
              <a:buNone/>
            </a:pPr>
            <a:r>
              <a:rPr lang="en" sz="3300">
                <a:solidFill>
                  <a:schemeClr val="dk1"/>
                </a:solidFill>
              </a:rPr>
              <a:t>Yet </a:t>
            </a:r>
            <a:r>
              <a:rPr b="1" lang="en" sz="3300">
                <a:solidFill>
                  <a:schemeClr val="dk1"/>
                </a:solidFill>
              </a:rPr>
              <a:t>all 12 SRWMD counties</a:t>
            </a:r>
            <a:endParaRPr b="1" sz="3300">
              <a:solidFill>
                <a:schemeClr val="dk1"/>
              </a:solidFill>
            </a:endParaRPr>
          </a:p>
          <a:p>
            <a:pPr indent="0" lvl="0" marL="0" rtl="0" algn="l">
              <a:spcBef>
                <a:spcPts val="0"/>
              </a:spcBef>
              <a:spcAft>
                <a:spcPts val="0"/>
              </a:spcAft>
              <a:buClr>
                <a:schemeClr val="dk1"/>
              </a:buClr>
              <a:buSzPts val="1100"/>
              <a:buFont typeface="Arial"/>
              <a:buNone/>
            </a:pPr>
            <a:r>
              <a:rPr lang="en" sz="3300">
                <a:solidFill>
                  <a:schemeClr val="dk1"/>
                </a:solidFill>
              </a:rPr>
              <a:t>Are represented on the Task Force:</a:t>
            </a:r>
            <a:endParaRPr sz="3300">
              <a:solidFill>
                <a:schemeClr val="dk1"/>
              </a:solidFill>
            </a:endParaRPr>
          </a:p>
          <a:p>
            <a:pPr indent="-438150" lvl="0" marL="457200" rtl="0" algn="l">
              <a:spcBef>
                <a:spcPts val="0"/>
              </a:spcBef>
              <a:spcAft>
                <a:spcPts val="0"/>
              </a:spcAft>
              <a:buClr>
                <a:schemeClr val="dk1"/>
              </a:buClr>
              <a:buSzPts val="3300"/>
              <a:buChar char="●"/>
            </a:pPr>
            <a:r>
              <a:rPr b="1" lang="en" sz="3300">
                <a:solidFill>
                  <a:schemeClr val="dk1"/>
                </a:solidFill>
              </a:rPr>
              <a:t>Sewage reputation affects them all.</a:t>
            </a:r>
            <a:endParaRPr b="1" sz="33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105" name="Google Shape;105;p20"/>
          <p:cNvSpPr txBox="1"/>
          <p:nvPr/>
        </p:nvSpPr>
        <p:spPr>
          <a:xfrm>
            <a:off x="443200" y="116200"/>
            <a:ext cx="8473200" cy="122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300">
                <a:solidFill>
                  <a:schemeClr val="dk1"/>
                </a:solidFill>
              </a:rPr>
              <a:t>The Suwannee River Basin in Florida</a:t>
            </a:r>
            <a:endParaRPr sz="3300">
              <a:solidFill>
                <a:schemeClr val="dk1"/>
              </a:solidFill>
            </a:endParaRPr>
          </a:p>
          <a:p>
            <a:pPr indent="0" lvl="0" marL="0" rtl="0" algn="ctr">
              <a:spcBef>
                <a:spcPts val="0"/>
              </a:spcBef>
              <a:spcAft>
                <a:spcPts val="0"/>
              </a:spcAft>
              <a:buClr>
                <a:schemeClr val="dk1"/>
              </a:buClr>
              <a:buSzPts val="1100"/>
              <a:buFont typeface="Arial"/>
              <a:buNone/>
            </a:pPr>
            <a:r>
              <a:rPr lang="en" sz="2622">
                <a:solidFill>
                  <a:schemeClr val="dk1"/>
                </a:solidFill>
              </a:rPr>
              <a:t> is downstream from Valdosta’s wastewater spills</a:t>
            </a:r>
            <a:endParaRPr sz="2622">
              <a:solidFill>
                <a:schemeClr val="dk1"/>
              </a:solidFill>
            </a:endParaRPr>
          </a:p>
          <a:p>
            <a:pPr indent="0" lvl="0" marL="0" rtl="0" algn="ctr">
              <a:spcBef>
                <a:spcPts val="1000"/>
              </a:spcBef>
              <a:spcAft>
                <a:spcPts val="0"/>
              </a:spcAft>
              <a:buClr>
                <a:schemeClr val="dk1"/>
              </a:buClr>
              <a:buSzPts val="1100"/>
              <a:buFont typeface="Arial"/>
              <a:buNone/>
            </a:pPr>
            <a:r>
              <a:rPr lang="en" sz="2622">
                <a:solidFill>
                  <a:schemeClr val="dk1"/>
                </a:solidFill>
              </a:rPr>
              <a:t>Should it also be downstream from Jacksonville?</a:t>
            </a:r>
            <a:endParaRPr sz="1800">
              <a:solidFill>
                <a:schemeClr val="dk2"/>
              </a:solidFill>
            </a:endParaRPr>
          </a:p>
        </p:txBody>
      </p:sp>
      <p:pic>
        <p:nvPicPr>
          <p:cNvPr id="106" name="Google Shape;106;p20" title="fbmany.jpg"/>
          <p:cNvPicPr preferRelativeResize="0"/>
          <p:nvPr/>
        </p:nvPicPr>
        <p:blipFill rotWithShape="1">
          <a:blip r:embed="rId4">
            <a:alphaModFix/>
          </a:blip>
          <a:srcRect b="0" l="0" r="0" t="18844"/>
          <a:stretch/>
        </p:blipFill>
        <p:spPr>
          <a:xfrm>
            <a:off x="1045433" y="1807990"/>
            <a:ext cx="7210299" cy="283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idx="12" type="sldNum"/>
          </p:nvPr>
        </p:nvSpPr>
        <p:spPr>
          <a:xfrm>
            <a:off x="7565100" y="4657525"/>
            <a:ext cx="1419900" cy="393600"/>
          </a:xfrm>
          <a:prstGeom prst="rect">
            <a:avLst/>
          </a:prstGeom>
        </p:spPr>
        <p:txBody>
          <a:bodyPr anchorCtr="0" anchor="ctr" bIns="91425" lIns="91425" spcFirstLastPara="1" rIns="91425" wrap="square" tIns="91425">
            <a:normAutofit fontScale="85000"/>
          </a:bodyPr>
          <a:lstStyle/>
          <a:p>
            <a:pPr indent="0" lvl="0" marL="0" rtl="0" algn="r">
              <a:spcBef>
                <a:spcPts val="0"/>
              </a:spcBef>
              <a:spcAft>
                <a:spcPts val="0"/>
              </a:spcAft>
              <a:buNone/>
            </a:pPr>
            <a:r>
              <a:rPr lang="en"/>
              <a:t>2026-03-18 </a:t>
            </a:r>
            <a:r>
              <a:rPr lang="en" u="sng">
                <a:solidFill>
                  <a:schemeClr val="hlink"/>
                </a:solidFill>
                <a:hlinkClick r:id="rId3"/>
              </a:rPr>
              <a:t>wwals.net</a:t>
            </a:r>
            <a:r>
              <a:rPr lang="en"/>
              <a:t> </a:t>
            </a:r>
            <a:fld id="{00000000-1234-1234-1234-123412341234}" type="slidenum">
              <a:rPr lang="en"/>
              <a:t>‹#›</a:t>
            </a:fld>
            <a:endParaRPr/>
          </a:p>
        </p:txBody>
      </p:sp>
      <p:sp>
        <p:nvSpPr>
          <p:cNvPr id="112" name="Google Shape;112;p21"/>
          <p:cNvSpPr txBox="1"/>
          <p:nvPr/>
        </p:nvSpPr>
        <p:spPr>
          <a:xfrm>
            <a:off x="291050" y="191825"/>
            <a:ext cx="8541300" cy="407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What problem needs solving?</a:t>
            </a:r>
            <a:endParaRPr sz="3000">
              <a:solidFill>
                <a:schemeClr val="dk1"/>
              </a:solidFill>
            </a:endParaRPr>
          </a:p>
          <a:p>
            <a:pPr indent="0" lvl="0" marL="0" rtl="0" algn="ctr">
              <a:spcBef>
                <a:spcPts val="0"/>
              </a:spcBef>
              <a:spcAft>
                <a:spcPts val="0"/>
              </a:spcAft>
              <a:buNone/>
            </a:pPr>
            <a:r>
              <a:t/>
            </a:r>
            <a:endParaRPr sz="3000">
              <a:solidFill>
                <a:schemeClr val="dk1"/>
              </a:solidFill>
            </a:endParaRPr>
          </a:p>
          <a:p>
            <a:pPr indent="0" lvl="0" marL="0" rtl="0" algn="ctr">
              <a:spcBef>
                <a:spcPts val="0"/>
              </a:spcBef>
              <a:spcAft>
                <a:spcPts val="0"/>
              </a:spcAft>
              <a:buNone/>
            </a:pPr>
            <a:r>
              <a:rPr lang="en" sz="3000">
                <a:solidFill>
                  <a:schemeClr val="dk1"/>
                </a:solidFill>
              </a:rPr>
              <a:t>SRWMD and SJRWMD say</a:t>
            </a:r>
            <a:endParaRPr sz="3000">
              <a:solidFill>
                <a:schemeClr val="dk1"/>
              </a:solidFill>
            </a:endParaRPr>
          </a:p>
          <a:p>
            <a:pPr indent="0" lvl="0" marL="0" rtl="0" algn="ctr">
              <a:spcBef>
                <a:spcPts val="1000"/>
              </a:spcBef>
              <a:spcAft>
                <a:spcPts val="0"/>
              </a:spcAft>
              <a:buNone/>
            </a:pPr>
            <a:r>
              <a:rPr lang="en" sz="3000">
                <a:solidFill>
                  <a:schemeClr val="dk1"/>
                </a:solidFill>
              </a:rPr>
              <a:t> increasing water demand is the problem</a:t>
            </a:r>
            <a:endParaRPr sz="3000">
              <a:solidFill>
                <a:schemeClr val="dk1"/>
              </a:solidFill>
            </a:endParaRPr>
          </a:p>
          <a:p>
            <a:pPr indent="0" lvl="0" marL="0" rtl="0" algn="ctr">
              <a:spcBef>
                <a:spcPts val="1000"/>
              </a:spcBef>
              <a:spcAft>
                <a:spcPts val="0"/>
              </a:spcAft>
              <a:buNone/>
            </a:pPr>
            <a:r>
              <a:t/>
            </a:r>
            <a:endParaRPr sz="3000">
              <a:solidFill>
                <a:schemeClr val="dk1"/>
              </a:solidFill>
            </a:endParaRPr>
          </a:p>
          <a:p>
            <a:pPr indent="0" lvl="0" marL="0" rtl="0" algn="ctr">
              <a:spcBef>
                <a:spcPts val="1000"/>
              </a:spcBef>
              <a:spcAft>
                <a:spcPts val="0"/>
              </a:spcAft>
              <a:buNone/>
            </a:pPr>
            <a:r>
              <a:rPr lang="en" sz="3000">
                <a:solidFill>
                  <a:schemeClr val="dk1"/>
                </a:solidFill>
              </a:rPr>
              <a:t>What is projected to increase the most:</a:t>
            </a:r>
            <a:endParaRPr sz="3000">
              <a:solidFill>
                <a:schemeClr val="dk1"/>
              </a:solidFill>
            </a:endParaRPr>
          </a:p>
          <a:p>
            <a:pPr indent="0" lvl="0" marL="0" rtl="0" algn="ctr">
              <a:spcBef>
                <a:spcPts val="1000"/>
              </a:spcBef>
              <a:spcAft>
                <a:spcPts val="0"/>
              </a:spcAft>
              <a:buNone/>
            </a:pPr>
            <a:r>
              <a:rPr lang="en" sz="3000">
                <a:solidFill>
                  <a:schemeClr val="dk1"/>
                </a:solidFill>
              </a:rPr>
              <a:t>“Public Supply”</a:t>
            </a:r>
            <a:endParaRPr sz="3000">
              <a:solidFill>
                <a:schemeClr val="dk1"/>
              </a:solidFill>
            </a:endParaRPr>
          </a:p>
          <a:p>
            <a:pPr indent="0" lvl="0" marL="0" rtl="0" algn="ctr">
              <a:spcBef>
                <a:spcPts val="1000"/>
              </a:spcBef>
              <a:spcAft>
                <a:spcPts val="0"/>
              </a:spcAft>
              <a:buClr>
                <a:schemeClr val="dk1"/>
              </a:buClr>
              <a:buSzPts val="1100"/>
              <a:buFont typeface="Arial"/>
              <a:buNone/>
            </a:pPr>
            <a:r>
              <a:t/>
            </a:r>
            <a:endParaRPr sz="30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